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0" r:id="rId4"/>
    <p:sldId id="259" r:id="rId5"/>
    <p:sldId id="257" r:id="rId6"/>
    <p:sldId id="258" r:id="rId7"/>
    <p:sldId id="261" r:id="rId8"/>
    <p:sldId id="263" r:id="rId9"/>
    <p:sldId id="264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 Vella" initials="CV" lastIdx="1" clrIdx="0">
    <p:extLst>
      <p:ext uri="{19B8F6BF-5375-455C-9EA6-DF929625EA0E}">
        <p15:presenceInfo xmlns:p15="http://schemas.microsoft.com/office/powerpoint/2012/main" userId="3d5039994aaf72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3E"/>
    <a:srgbClr val="B9CD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5"/>
    <p:restoredTop sz="94719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92118-8357-4CB5-85BE-6BB393D6E13D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1834A4-D706-4AA7-A7B8-327F21C2DF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552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1.21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1834A4-D706-4AA7-A7B8-327F21C2DF12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3883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5.12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1834A4-D706-4AA7-A7B8-327F21C2DF12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9021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609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9147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119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8728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058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046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019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993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098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064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A6963-201C-49F8-8F18-7B7D8B745159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CF7B2-E143-4752-8AF7-CC4519844C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204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105A6963-201C-49F8-8F18-7B7D8B745159}" type="datetimeFigureOut">
              <a:rPr lang="en-AU" smtClean="0"/>
              <a:pPr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3B2CF7B2-E143-4752-8AF7-CC4519844C29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7618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Trebuchet MS" panose="020B0603020202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9.jpe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gemorzsa.hu/gyerek_oldal/biblia-tanulmany/III.evfolyam/I.negyed/nagy/06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ensound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unset in the background&#10;&#10;Description automatically generated">
            <a:extLst>
              <a:ext uri="{FF2B5EF4-FFF2-40B4-BE49-F238E27FC236}">
                <a16:creationId xmlns:a16="http://schemas.microsoft.com/office/drawing/2014/main" id="{0A011928-075A-4B99-9D7B-E1300E5065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7.6.1 Paul’s Conversion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unset in the background&#10;&#10;Description automatically generated">
            <a:extLst>
              <a:ext uri="{FF2B5EF4-FFF2-40B4-BE49-F238E27FC236}">
                <a16:creationId xmlns:a16="http://schemas.microsoft.com/office/drawing/2014/main" id="{39371E0E-7E12-44C8-A0DA-EB591237E8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64BA8F9-D2EB-43D8-9E2F-DDD5BCBBD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Acts 9 – The Bible Project</a:t>
            </a:r>
          </a:p>
        </p:txBody>
      </p:sp>
      <p:pic>
        <p:nvPicPr>
          <p:cNvPr id="3" name="TBP Acts9 Saul 576p">
            <a:hlinkClick r:id="" action="ppaction://media"/>
            <a:extLst>
              <a:ext uri="{FF2B5EF4-FFF2-40B4-BE49-F238E27FC236}">
                <a16:creationId xmlns:a16="http://schemas.microsoft.com/office/drawing/2014/main" id="{183ED67E-E002-49A3-B786-BCA0E934B4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94718" y="2158808"/>
            <a:ext cx="7802563" cy="438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0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5000">
        <p:blinds/>
      </p:transition>
    </mc:Choice>
    <mc:Fallback xmlns="">
      <p:transition spd="slow" advTm="5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unset in the background&#10;&#10;Description automatically generated">
            <a:extLst>
              <a:ext uri="{FF2B5EF4-FFF2-40B4-BE49-F238E27FC236}">
                <a16:creationId xmlns:a16="http://schemas.microsoft.com/office/drawing/2014/main" id="{76743611-5694-4F23-A783-2D39B221DF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3645024"/>
            <a:ext cx="11161240" cy="2736304"/>
          </a:xfrm>
        </p:spPr>
        <p:txBody>
          <a:bodyPr>
            <a:noAutofit/>
          </a:bodyPr>
          <a:lstStyle/>
          <a:p>
            <a:r>
              <a:rPr lang="en-AU" sz="3600" b="0" dirty="0"/>
              <a:t>- Why is he remembered?</a:t>
            </a:r>
            <a:br>
              <a:rPr lang="en-AU" sz="3600" b="0" dirty="0"/>
            </a:br>
            <a:r>
              <a:rPr lang="en-AU" sz="3600" b="0" dirty="0"/>
              <a:t>- What was his trade?</a:t>
            </a:r>
            <a:br>
              <a:rPr lang="en-AU" sz="3600" b="0" dirty="0"/>
            </a:br>
            <a:r>
              <a:rPr lang="en-AU" sz="3600" b="0"/>
              <a:t>- What </a:t>
            </a:r>
            <a:r>
              <a:rPr lang="en-AU" sz="3600" b="0" dirty="0"/>
              <a:t>evidence do we have that he was educated?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6431C75-53E0-4CCF-9609-E1DFD4B26F1E}"/>
              </a:ext>
            </a:extLst>
          </p:cNvPr>
          <p:cNvSpPr txBox="1">
            <a:spLocks/>
          </p:cNvSpPr>
          <p:nvPr/>
        </p:nvSpPr>
        <p:spPr>
          <a:xfrm>
            <a:off x="-13594" y="0"/>
            <a:ext cx="12191980" cy="221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marL="285750" indent="-285750" algn="ctr"/>
            <a:r>
              <a:rPr lang="en-AU" sz="2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Jewish Pharisee from Tarsus.</a:t>
            </a:r>
          </a:p>
          <a:p>
            <a:pPr marL="285750" indent="-285750" algn="ctr"/>
            <a:r>
              <a:rPr lang="en-AU" sz="2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 Hebrew name is Saul; his Greek name is Paul.</a:t>
            </a:r>
          </a:p>
        </p:txBody>
      </p:sp>
    </p:spTree>
    <p:extLst>
      <p:ext uri="{BB962C8B-B14F-4D97-AF65-F5344CB8AC3E}">
        <p14:creationId xmlns:p14="http://schemas.microsoft.com/office/powerpoint/2010/main" val="346239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unset in the background&#10;&#10;Description automatically generated">
            <a:extLst>
              <a:ext uri="{FF2B5EF4-FFF2-40B4-BE49-F238E27FC236}">
                <a16:creationId xmlns:a16="http://schemas.microsoft.com/office/drawing/2014/main" id="{39371E0E-7E12-44C8-A0DA-EB591237E83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The Apostle Paul">
            <a:hlinkClick r:id="" action="ppaction://media"/>
            <a:extLst>
              <a:ext uri="{FF2B5EF4-FFF2-40B4-BE49-F238E27FC236}">
                <a16:creationId xmlns:a16="http://schemas.microsoft.com/office/drawing/2014/main" id="{87FC9CFF-6C62-44C7-8B3D-05B0A5209C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76002" y="3163431"/>
            <a:ext cx="6239996" cy="369455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64BA8F9-D2EB-43D8-9E2F-DDD5BCBBD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Introducing Paul</a:t>
            </a:r>
          </a:p>
        </p:txBody>
      </p:sp>
    </p:spTree>
    <p:extLst>
      <p:ext uri="{BB962C8B-B14F-4D97-AF65-F5344CB8AC3E}">
        <p14:creationId xmlns:p14="http://schemas.microsoft.com/office/powerpoint/2010/main" val="394989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1000">
        <p:blinds/>
      </p:transition>
    </mc:Choice>
    <mc:Fallback xmlns="">
      <p:transition spd="slow" advTm="8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700">
                <a:latin typeface="+mj-lt"/>
              </a:rPr>
              <a:t>The Conversion of Saul – he encounters Jesus</a:t>
            </a:r>
            <a:br>
              <a:rPr lang="en-US" sz="3700">
                <a:latin typeface="+mj-lt"/>
              </a:rPr>
            </a:br>
            <a:r>
              <a:rPr lang="en-US" sz="3700">
                <a:latin typeface="+mj-lt"/>
              </a:rPr>
              <a:t> </a:t>
            </a:r>
            <a:r>
              <a:rPr lang="en-US" sz="3700" i="1">
                <a:latin typeface="+mj-lt"/>
              </a:rPr>
              <a:t>Acts</a:t>
            </a:r>
            <a:r>
              <a:rPr lang="en-US" sz="3700">
                <a:latin typeface="+mj-lt"/>
              </a:rPr>
              <a:t> 9:1-25</a:t>
            </a: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4A7653-4F54-4211-AAF6-5AA108056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3"/>
            <a:ext cx="5120113" cy="3662267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+mn-lt"/>
              </a:rPr>
              <a:t>Note your reactions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+mn-lt"/>
              </a:rPr>
              <a:t>What strikes you or 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puzzles you?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+mn-lt"/>
              </a:rPr>
              <a:t>What do you find attractive and comforting?</a:t>
            </a:r>
          </a:p>
        </p:txBody>
      </p:sp>
      <p:pic>
        <p:nvPicPr>
          <p:cNvPr id="5" name="Picture 4" descr="A picture containing person, sky, outdoor, man&#10;&#10;Description automatically generated">
            <a:extLst>
              <a:ext uri="{FF2B5EF4-FFF2-40B4-BE49-F238E27FC236}">
                <a16:creationId xmlns:a16="http://schemas.microsoft.com/office/drawing/2014/main" id="{C9B0132D-E50B-4A19-BB32-FE8426BC29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8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9238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4206507-76F5-4316-AAF5-4EAFEE5EBD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2"/>
            <a:ext cx="9144000" cy="6857999"/>
          </a:xfrm>
          <a:prstGeom prst="rect">
            <a:avLst/>
          </a:prstGeom>
          <a:solidFill>
            <a:srgbClr val="0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rebuchet MS" panose="020B0603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BC2B61-D77E-45AB-8722-15BC6A718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-1"/>
            <a:ext cx="9141714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8" name="Picture Placeholder 7" descr="A close up of a sunset&#10;&#10;Description automatically generated">
            <a:extLst>
              <a:ext uri="{FF2B5EF4-FFF2-40B4-BE49-F238E27FC236}">
                <a16:creationId xmlns:a16="http://schemas.microsoft.com/office/drawing/2014/main" id="{4D3314F6-A138-5F47-A4D1-92174D37892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3" t="100" r="6372" b="-102"/>
          <a:stretch/>
        </p:blipFill>
        <p:spPr>
          <a:xfrm>
            <a:off x="0" y="-3"/>
            <a:ext cx="12192000" cy="6857989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3432" y="656683"/>
            <a:ext cx="8208912" cy="5544616"/>
          </a:xfrm>
          <a:solidFill>
            <a:srgbClr val="B9CDE5">
              <a:alpha val="69804"/>
            </a:srgbClr>
          </a:solidFill>
          <a:ln w="38100">
            <a:solidFill>
              <a:schemeClr val="accent6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12700"/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114300">
              <a:lnSpc>
                <a:spcPct val="90000"/>
              </a:lnSpc>
            </a:pPr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Meaning of Paul’s Conversion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happening in the text?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is doing or looking for what?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their attitudes?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happens between the beginning </a:t>
            </a:r>
            <a:b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the end of the passage?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you see any change?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does this happen?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stages are involved?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Who, or what bring about the change?</a:t>
            </a:r>
          </a:p>
        </p:txBody>
      </p:sp>
    </p:spTree>
    <p:extLst>
      <p:ext uri="{BB962C8B-B14F-4D97-AF65-F5344CB8AC3E}">
        <p14:creationId xmlns:p14="http://schemas.microsoft.com/office/powerpoint/2010/main" val="30190950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unset over a body of water&#10;&#10;Description automatically generated">
            <a:extLst>
              <a:ext uri="{FF2B5EF4-FFF2-40B4-BE49-F238E27FC236}">
                <a16:creationId xmlns:a16="http://schemas.microsoft.com/office/drawing/2014/main" id="{2D38DD5B-DF7E-714F-8F0E-1D0445FCE8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" t="2442" b="11689"/>
          <a:stretch/>
        </p:blipFill>
        <p:spPr>
          <a:xfrm>
            <a:off x="1" y="-126776"/>
            <a:ext cx="12191999" cy="6984776"/>
          </a:xfrm>
          <a:prstGeom prst="rect">
            <a:avLst/>
          </a:prstGeom>
        </p:spPr>
      </p:pic>
      <p:pic>
        <p:nvPicPr>
          <p:cNvPr id="8" name="bensound-relaxing">
            <a:hlinkClick r:id="" action="ppaction://media"/>
            <a:extLst>
              <a:ext uri="{FF2B5EF4-FFF2-40B4-BE49-F238E27FC236}">
                <a16:creationId xmlns:a16="http://schemas.microsoft.com/office/drawing/2014/main" id="{DEA4EE81-7AB7-496C-8588-40FB3817B9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7408" y="5687256"/>
            <a:ext cx="487363" cy="48736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BB4BE137-C306-4130-A85D-65AFE747D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5122582"/>
            <a:ext cx="10801200" cy="16167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Reflecting on our invitation to faith</a:t>
            </a:r>
          </a:p>
        </p:txBody>
      </p:sp>
    </p:spTree>
    <p:extLst>
      <p:ext uri="{BB962C8B-B14F-4D97-AF65-F5344CB8AC3E}">
        <p14:creationId xmlns:p14="http://schemas.microsoft.com/office/powerpoint/2010/main" val="361819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07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nature&#10;&#10;Description automatically generated">
            <a:extLst>
              <a:ext uri="{FF2B5EF4-FFF2-40B4-BE49-F238E27FC236}">
                <a16:creationId xmlns:a16="http://schemas.microsoft.com/office/drawing/2014/main" id="{78514C33-398D-4E7F-B6EB-241D662422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61479"/>
            <a:ext cx="10972800" cy="1143000"/>
          </a:xfrm>
        </p:spPr>
        <p:txBody>
          <a:bodyPr/>
          <a:lstStyle/>
          <a:p>
            <a:r>
              <a:rPr lang="en-AU" dirty="0"/>
              <a:t>Mandala Prayer </a:t>
            </a:r>
          </a:p>
        </p:txBody>
      </p:sp>
      <p:pic>
        <p:nvPicPr>
          <p:cNvPr id="3" name="Chris_Zabriskie_-_05_-_Oxygen_Garden">
            <a:hlinkClick r:id="" action="ppaction://media"/>
            <a:extLst>
              <a:ext uri="{FF2B5EF4-FFF2-40B4-BE49-F238E27FC236}">
                <a16:creationId xmlns:a16="http://schemas.microsoft.com/office/drawing/2014/main" id="{D7A76DE1-2545-4855-8F54-0F36251138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3650" y="2225675"/>
            <a:ext cx="487363" cy="487363"/>
          </a:xfrm>
          <a:prstGeom prst="rect">
            <a:avLst/>
          </a:prstGeom>
        </p:spPr>
      </p:pic>
      <p:pic>
        <p:nvPicPr>
          <p:cNvPr id="10" name="Picture 9" descr="A picture containing building, window&#10;&#10;Description automatically generated">
            <a:extLst>
              <a:ext uri="{FF2B5EF4-FFF2-40B4-BE49-F238E27FC236}">
                <a16:creationId xmlns:a16="http://schemas.microsoft.com/office/drawing/2014/main" id="{36452FA9-F0D1-4613-A163-A6E310582B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3" y="3462423"/>
            <a:ext cx="3329608" cy="3329608"/>
          </a:xfrm>
          <a:prstGeom prst="rect">
            <a:avLst/>
          </a:prstGeom>
        </p:spPr>
      </p:pic>
      <p:pic>
        <p:nvPicPr>
          <p:cNvPr id="14" name="Picture 13" descr="A picture containing building, window&#10;&#10;Description automatically generated">
            <a:extLst>
              <a:ext uri="{FF2B5EF4-FFF2-40B4-BE49-F238E27FC236}">
                <a16:creationId xmlns:a16="http://schemas.microsoft.com/office/drawing/2014/main" id="{8ADD7A67-B9BA-4781-A231-D7C53CDE65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56" y="1504240"/>
            <a:ext cx="4748445" cy="47484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CF6B850-86E1-411C-B7E7-EC11315D655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8870" y="-29938"/>
            <a:ext cx="3528392" cy="3528392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D7D20C82-89FD-4D2A-A656-8E3D8BFB8B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7" y="99392"/>
            <a:ext cx="3329608" cy="3329608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661759EE-4472-462E-86BE-50142E8FB1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194" y="3244181"/>
            <a:ext cx="3528392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2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CA47862-198A-4469-8F4F-F71A5E36E0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87"/>
            <a:ext cx="12192000" cy="6824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C021F3-7811-426C-9C94-70ECD83A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bg1"/>
                </a:solidFill>
              </a:rPr>
              <a:t>Send Me (</a:t>
            </a:r>
            <a:r>
              <a:rPr lang="en-AU" dirty="0" err="1">
                <a:solidFill>
                  <a:schemeClr val="bg1"/>
                </a:solidFill>
              </a:rPr>
              <a:t>emmanuelworship</a:t>
            </a:r>
            <a:r>
              <a:rPr lang="en-AU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" name="EW - Send Me">
            <a:hlinkClick r:id="" action="ppaction://media"/>
            <a:extLst>
              <a:ext uri="{FF2B5EF4-FFF2-40B4-BE49-F238E27FC236}">
                <a16:creationId xmlns:a16="http://schemas.microsoft.com/office/drawing/2014/main" id="{FF8A051B-0B8E-4756-99B5-4A1CF8F06AF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73275" y="1866343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177599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12000">
        <p:blinds/>
      </p:transition>
    </mc:Choice>
    <mc:Fallback>
      <p:transition spd="slow" advTm="31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6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 descr="A close up of a sunset&#10;&#10;Description automatically generated">
            <a:extLst>
              <a:ext uri="{FF2B5EF4-FFF2-40B4-BE49-F238E27FC236}">
                <a16:creationId xmlns:a16="http://schemas.microsoft.com/office/drawing/2014/main" id="{3389808E-2EAB-47F5-BAE4-E0DB359A43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0" b="-1"/>
          <a:stretch/>
        </p:blipFill>
        <p:spPr>
          <a:xfrm>
            <a:off x="0" y="-3"/>
            <a:ext cx="12192000" cy="6857989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3035761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- Video: Acts #2 in The Bible Project – free download / open source (CC). </a:t>
            </a:r>
            <a:r>
              <a:rPr lang="en-GB" sz="1000" dirty="0"/>
              <a:t>Used with permission under creative commons licence. </a:t>
            </a:r>
            <a:r>
              <a:rPr lang="en-AU" sz="1000" dirty="0"/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- Video: The Apostle Paul (Dan </a:t>
            </a:r>
            <a:r>
              <a:rPr lang="en-AU" sz="1000" dirty="0" err="1"/>
              <a:t>Stevers</a:t>
            </a:r>
            <a:r>
              <a:rPr lang="en-AU" sz="1000" dirty="0"/>
              <a:t>) free download. </a:t>
            </a:r>
            <a:br>
              <a:rPr lang="en-AU" sz="1000" dirty="0"/>
            </a:br>
            <a:r>
              <a:rPr lang="en-GB" sz="1000" dirty="0"/>
              <a:t>Used with permission under licence. </a:t>
            </a:r>
            <a:r>
              <a:rPr lang="en-AU" sz="1000" dirty="0"/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- Music Video: Send Me – Emmanuel Worship.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000" dirty="0"/>
              <a:t>Used with permission under licence.</a:t>
            </a:r>
            <a:endParaRPr lang="en-AU" sz="1000" dirty="0"/>
          </a:p>
          <a:p>
            <a:pPr marL="0" indent="0">
              <a:lnSpc>
                <a:spcPct val="90000"/>
              </a:lnSpc>
              <a:buNone/>
            </a:pPr>
            <a:endParaRPr lang="en-AU" sz="1000" dirty="0"/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- Image: Saul Conversion (blinded along the road)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>
                <a:hlinkClick r:id="rId3"/>
              </a:rPr>
              <a:t>http://igemorzsa.hu/gyerek_oldal/biblia-tanulmany/III.evfolyam/I.negyed/nagy/06.html</a:t>
            </a:r>
            <a:endParaRPr lang="en-AU" sz="1000" dirty="0"/>
          </a:p>
          <a:p>
            <a:pPr marL="0" indent="0">
              <a:lnSpc>
                <a:spcPct val="90000"/>
              </a:lnSpc>
              <a:buNone/>
            </a:pPr>
            <a:endParaRPr lang="en-AU" sz="1000" dirty="0"/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P6 - igor-kasalovic-7193-unsplash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P7 - mohamed-nohassi-229698-unsplash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P8 – Coloured Mandalas by RMH/ Background danstevers.com (purchased)</a:t>
            </a:r>
          </a:p>
          <a:p>
            <a:pPr marL="0" indent="0">
              <a:lnSpc>
                <a:spcPct val="90000"/>
              </a:lnSpc>
              <a:buNone/>
            </a:pPr>
            <a:endParaRPr lang="en-AU" sz="1000" dirty="0"/>
          </a:p>
          <a:p>
            <a:pPr marL="0" indent="0">
              <a:lnSpc>
                <a:spcPct val="90000"/>
              </a:lnSpc>
              <a:buNone/>
            </a:pPr>
            <a:r>
              <a:rPr lang="en-AU" sz="1000" dirty="0"/>
              <a:t>Music (reflection): </a:t>
            </a:r>
            <a:r>
              <a:rPr lang="en-AU" sz="10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www.bensound.com</a:t>
            </a:r>
            <a:r>
              <a:rPr lang="en-AU" sz="1000" dirty="0"/>
              <a:t> &amp; open source (CC).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0202E1-2FF7-4202-992D-2C22EBBE2BF0}"/>
              </a:ext>
            </a:extLst>
          </p:cNvPr>
          <p:cNvSpPr/>
          <p:nvPr/>
        </p:nvSpPr>
        <p:spPr>
          <a:xfrm>
            <a:off x="525516" y="2463554"/>
            <a:ext cx="261065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90000"/>
              </a:lnSpc>
            </a:pPr>
            <a:r>
              <a:rPr lang="en-AU" sz="4000" dirty="0"/>
              <a:t>References:</a:t>
            </a:r>
          </a:p>
        </p:txBody>
      </p:sp>
    </p:spTree>
    <p:extLst>
      <p:ext uri="{BB962C8B-B14F-4D97-AF65-F5344CB8AC3E}">
        <p14:creationId xmlns:p14="http://schemas.microsoft.com/office/powerpoint/2010/main" val="240664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154</Words>
  <Application>Microsoft Office PowerPoint</Application>
  <PresentationFormat>Widescreen</PresentationFormat>
  <Paragraphs>40</Paragraphs>
  <Slides>10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Trebuchet MS</vt:lpstr>
      <vt:lpstr>Office Theme</vt:lpstr>
      <vt:lpstr>7.6.1 Paul’s Conversion</vt:lpstr>
      <vt:lpstr>Acts 9 – The Bible Project</vt:lpstr>
      <vt:lpstr>- Why is he remembered? - What was his trade? - What evidence do we have that he was educated?</vt:lpstr>
      <vt:lpstr>Introducing Paul</vt:lpstr>
      <vt:lpstr>The Conversion of Saul – he encounters Jesus  Acts 9:1-25</vt:lpstr>
      <vt:lpstr>PowerPoint Presentation</vt:lpstr>
      <vt:lpstr>Reflecting on our invitation to faith</vt:lpstr>
      <vt:lpstr>Mandala Prayer </vt:lpstr>
      <vt:lpstr>Send Me (emmanuelworship)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7.6.1 Paul’s Conversion</dc:title>
  <dc:creator>Richard Healey</dc:creator>
  <cp:lastModifiedBy>Richard Healey</cp:lastModifiedBy>
  <cp:revision>4</cp:revision>
  <cp:lastPrinted>2019-08-26T01:20:06Z</cp:lastPrinted>
  <dcterms:created xsi:type="dcterms:W3CDTF">2019-06-14T23:04:59Z</dcterms:created>
  <dcterms:modified xsi:type="dcterms:W3CDTF">2019-08-26T01:21:51Z</dcterms:modified>
</cp:coreProperties>
</file>