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62" r:id="rId4"/>
    <p:sldId id="264" r:id="rId5"/>
    <p:sldId id="265" r:id="rId6"/>
    <p:sldId id="257" r:id="rId7"/>
    <p:sldId id="258" r:id="rId8"/>
    <p:sldId id="268" r:id="rId9"/>
    <p:sldId id="259" r:id="rId10"/>
    <p:sldId id="266" r:id="rId11"/>
    <p:sldId id="267" r:id="rId12"/>
    <p:sldId id="279" r:id="rId13"/>
    <p:sldId id="303" r:id="rId14"/>
    <p:sldId id="260" r:id="rId15"/>
    <p:sldId id="263" r:id="rId16"/>
  </p:sldIdLst>
  <p:sldSz cx="12192000" cy="6858000"/>
  <p:notesSz cx="5519738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 Vella" initials="CV" lastIdx="4" clrIdx="0">
    <p:extLst>
      <p:ext uri="{19B8F6BF-5375-455C-9EA6-DF929625EA0E}">
        <p15:presenceInfo xmlns:p15="http://schemas.microsoft.com/office/powerpoint/2012/main" userId="3d5039994aaf725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376092"/>
    <a:srgbClr val="3366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1"/>
    <p:restoredTop sz="94719"/>
  </p:normalViewPr>
  <p:slideViewPr>
    <p:cSldViewPr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3923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rebuchet MS" panose="020B0603020202020204" pitchFamily="34" charset="0"/>
              </a:defRPr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125788" y="0"/>
            <a:ext cx="23923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rebuchet MS" panose="020B0603020202020204" pitchFamily="34" charset="0"/>
              </a:defRPr>
            </a:lvl1pPr>
          </a:lstStyle>
          <a:p>
            <a:fld id="{3654A3DF-7223-4126-AA5E-3457551FF953}" type="datetimeFigureOut">
              <a:rPr lang="en-AU" smtClean="0"/>
              <a:pPr/>
              <a:t>26/08/2019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309563" y="1279525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52450" y="4926013"/>
            <a:ext cx="4414838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23923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rebuchet MS" panose="020B0603020202020204" pitchFamily="34" charset="0"/>
              </a:defRPr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125788" y="9721850"/>
            <a:ext cx="23923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rebuchet MS" panose="020B0603020202020204" pitchFamily="34" charset="0"/>
              </a:defRPr>
            </a:lvl1pPr>
          </a:lstStyle>
          <a:p>
            <a:fld id="{14745676-F8A4-48CC-9FFE-AA7C33CD2C72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22822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4.22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745676-F8A4-48CC-9FFE-AA7C33CD2C72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33502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1.44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D81C8-5C94-4344-8EC4-F72A474647E7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7512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music.</a:t>
            </a:r>
            <a:r>
              <a:rPr lang="en-AU" dirty="0"/>
              <a:t> 5.00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D81C8-5C94-4344-8EC4-F72A474647E7}" type="slidenum">
              <a:rPr lang="en-AU" smtClean="0"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79005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3.54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745676-F8A4-48CC-9FFE-AA7C33CD2C72}" type="slidenum">
              <a:rPr lang="en-AU" smtClean="0"/>
              <a:pPr/>
              <a:t>13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01984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5326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3860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3779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3895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3000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6122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8786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2370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072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5933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3E12-8C90-469E-9906-17AC3151704C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61BED-32EF-40CF-937A-E3A230BC0CC3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7682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45368" y="6043614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DE2A33BE-1BE6-4034-8D80-8E6C0E1FE6C0}" type="datetime4">
              <a:rPr lang="en-US" smtClean="0"/>
              <a:pPr>
                <a:defRPr/>
              </a:pPr>
              <a:t>August 26, 2019</a:t>
            </a:fld>
            <a:endParaRPr lang="en-US" dirty="0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781300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EBDDC3"/>
              </a:solidFill>
            </a:endParaRPr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9F2C38C6-629E-416C-8C7D-85A70C8283D0}" type="slidenum">
              <a:rPr lang="en-US" smtClean="0">
                <a:solidFill>
                  <a:srgbClr val="EBDDC3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EBDD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2449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5AAB530B-9B06-4923-A8A0-21323EE91C95}" type="datetime4">
              <a:rPr lang="en-US" smtClean="0">
                <a:solidFill>
                  <a:srgbClr val="775F55"/>
                </a:solidFill>
              </a:rPr>
              <a:pPr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18C115EF-C179-4CF9-A904-0659F8B0857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3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5A202DDE-3561-4774-8FDB-26E8B9485D45}" type="datetime4">
              <a:rPr lang="en-US" smtClean="0">
                <a:solidFill>
                  <a:srgbClr val="775F55"/>
                </a:solidFill>
              </a:rPr>
              <a:pPr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28ECCE58-034C-40F4-A083-C92712D3502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9932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33B3BBEE-5C42-491F-8C4E-4F80E3B06894}" type="datetime4">
              <a:rPr lang="en-US" smtClean="0">
                <a:solidFill>
                  <a:srgbClr val="775F55"/>
                </a:solidFill>
              </a:rPr>
              <a:pPr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71158B0B-0516-4FB9-84F0-0718F31F26F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F9766C0C-2234-4717-9A81-0C68E571A489}" type="datetime4">
              <a:rPr lang="en-US" smtClean="0">
                <a:solidFill>
                  <a:srgbClr val="775F55"/>
                </a:solidFill>
              </a:rPr>
              <a:pPr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EC8671F5-0B3D-4978-8B0D-578E44C10D6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8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A4596AF8-0A0D-486A-AAE3-F45C91303A19}" type="datetime4">
              <a:rPr lang="en-US" smtClean="0">
                <a:solidFill>
                  <a:srgbClr val="775F55"/>
                </a:solidFill>
              </a:rPr>
              <a:pPr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693D7ED0-0A5B-43BD-8362-666AD4C7FCB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3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AB22E8A8-2250-41EB-AAD7-07CB425C788B}" type="datetime4">
              <a:rPr lang="en-US" smtClean="0">
                <a:solidFill>
                  <a:srgbClr val="775F55"/>
                </a:solidFill>
              </a:rPr>
              <a:pPr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7FCCC1A3-5E60-42AF-AEBD-5992A6F7C94D}" type="slidenum">
              <a:rPr lang="en-US" smtClean="0">
                <a:solidFill>
                  <a:srgbClr val="775F55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7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>
                <a:latin typeface="Trebuchet MS" panose="020B0603020202020204" pitchFamily="34" charset="0"/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B890CC4D-D030-446C-9A93-7D936540CA58}" type="datetime4">
              <a:rPr lang="en-US" smtClean="0">
                <a:solidFill>
                  <a:srgbClr val="775F55"/>
                </a:solidFill>
              </a:rPr>
              <a:pPr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FA98E1FA-222E-42E6-A5DE-711D17AFFA5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06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2699" y="4664075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1930401" y="1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8DB5F1A6-8AAD-49F6-910A-69E8F47BC63B}" type="datetime4">
              <a:rPr lang="en-US" smtClean="0">
                <a:solidFill>
                  <a:srgbClr val="775F55"/>
                </a:solidFill>
              </a:rPr>
              <a:pPr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930400" cy="663575"/>
          </a:xfrm>
        </p:spPr>
        <p:txBody>
          <a:bodyPr rtlCol="0"/>
          <a:lstStyle>
            <a:lvl1pPr>
              <a:defRPr sz="2800"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0ADF4D18-C7BA-488C-83C8-70DBA7C7D2E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2133600" y="6248401"/>
            <a:ext cx="6096000" cy="365125"/>
          </a:xfrm>
        </p:spPr>
        <p:txBody>
          <a:bodyPr rtlCol="0"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707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3284E874-F427-4EC9-A3D8-E56092E7FA21}" type="datetime4">
              <a:rPr lang="en-US" smtClean="0">
                <a:solidFill>
                  <a:srgbClr val="775F55"/>
                </a:solidFill>
              </a:rPr>
              <a:pPr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EB1DDB2B-3602-4298-B108-1157E41C160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98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8737600" y="6248401"/>
            <a:ext cx="2946400" cy="365125"/>
          </a:xfrm>
        </p:spPr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8F61EB2E-EEF3-48AD-B071-9E9D8699BE8F}" type="datetime4">
              <a:rPr lang="en-US" smtClean="0">
                <a:solidFill>
                  <a:srgbClr val="775F55"/>
                </a:solidFill>
              </a:rPr>
              <a:pPr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7"/>
            <a:ext cx="533400" cy="325967"/>
          </a:xfrm>
        </p:spPr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46D73C12-8F4D-4D91-A61B-4EBEE76206F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6488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rebuchet MS" panose="020B0603020202020204" pitchFamily="34" charset="0"/>
              </a:defRPr>
            </a:lvl1pPr>
          </a:lstStyle>
          <a:p>
            <a:fld id="{ACAF3E12-8C90-469E-9906-17AC3151704C}" type="datetimeFigureOut">
              <a:rPr lang="en-AU" smtClean="0"/>
              <a:pPr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rebuchet MS" panose="020B0603020202020204" pitchFamily="34" charset="0"/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rebuchet MS" panose="020B0603020202020204" pitchFamily="34" charset="0"/>
              </a:defRPr>
            </a:lvl1pPr>
          </a:lstStyle>
          <a:p>
            <a:fld id="{C4F61BED-32EF-40CF-937A-E3A230BC0CC3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45220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Trebuchet MS" panose="020B0603020202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817033" y="1600201"/>
            <a:ext cx="108712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Trebuchet MS" panose="020B0603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63C695-9B3C-4D2F-BCF6-315E3453BC7B}" type="datetime4">
              <a:rPr lang="en-US" smtClean="0">
                <a:solidFill>
                  <a:srgbClr val="775F55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August 26, 2019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812801" y="6248401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Trebuchet MS" panose="020B0603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  <a:latin typeface="Trebuchet MS" panose="020B0603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DB7B2C-5002-4541-8EE4-22E7533EAA4B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204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Trebuchet MS" panose="020B0603020202020204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2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0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965996" cy="2889114"/>
          </a:xfrm>
        </p:spPr>
        <p:txBody>
          <a:bodyPr anchor="b">
            <a:normAutofit/>
          </a:bodyPr>
          <a:lstStyle/>
          <a:p>
            <a:pPr algn="l"/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MAXIMILIAN KOLBE</a:t>
            </a:r>
            <a:b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7.6.3</a:t>
            </a: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180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W - Come to the Lord">
            <a:hlinkClick r:id="" action="ppaction://media"/>
            <a:extLst>
              <a:ext uri="{FF2B5EF4-FFF2-40B4-BE49-F238E27FC236}">
                <a16:creationId xmlns:a16="http://schemas.microsoft.com/office/drawing/2014/main" id="{DE476047-8C9B-4460-8322-3BDA61989D2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79576" y="764704"/>
            <a:ext cx="7802563" cy="438943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D5AEF8E-971B-455D-B4D9-06EA87527F71}"/>
              </a:ext>
            </a:extLst>
          </p:cNvPr>
          <p:cNvSpPr/>
          <p:nvPr/>
        </p:nvSpPr>
        <p:spPr>
          <a:xfrm>
            <a:off x="3287688" y="6021288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Come to the Lord - EmmanuelWorship</a:t>
            </a:r>
          </a:p>
        </p:txBody>
      </p:sp>
    </p:spTree>
    <p:extLst>
      <p:ext uri="{BB962C8B-B14F-4D97-AF65-F5344CB8AC3E}">
        <p14:creationId xmlns:p14="http://schemas.microsoft.com/office/powerpoint/2010/main" val="405552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2000">
        <p14:ripple dir="lu"/>
      </p:transition>
    </mc:Choice>
    <mc:Fallback xmlns="">
      <p:transition spd="slow" advTm="26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31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unset in the background&#10;&#10;Description automatically generated">
            <a:extLst>
              <a:ext uri="{FF2B5EF4-FFF2-40B4-BE49-F238E27FC236}">
                <a16:creationId xmlns:a16="http://schemas.microsoft.com/office/drawing/2014/main" id="{07816F49-97B7-4D1F-A63A-F8C2EDA3DA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The encounter between Paul and Jesus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18C115EF-C179-4CF9-A904-0659F8B08573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F96B8C7-1AB7-43A9-A942-56E2626A51A3}"/>
              </a:ext>
            </a:extLst>
          </p:cNvPr>
          <p:cNvSpPr txBox="1">
            <a:spLocks/>
          </p:cNvSpPr>
          <p:nvPr/>
        </p:nvSpPr>
        <p:spPr bwMode="auto">
          <a:xfrm>
            <a:off x="660400" y="4575347"/>
            <a:ext cx="10871200" cy="2514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9pPr>
          </a:lstStyle>
          <a:p>
            <a:pPr algn="ctr"/>
            <a:r>
              <a:rPr lang="en-A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The encounter between Saul and the living God</a:t>
            </a:r>
          </a:p>
          <a:p>
            <a:pPr algn="ctr"/>
            <a:r>
              <a:rPr lang="en-A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in the person of the risen Jesus the Lord</a:t>
            </a:r>
          </a:p>
          <a:p>
            <a:pPr algn="ctr"/>
            <a:r>
              <a:rPr lang="en-AU" sz="3600" b="1" dirty="0">
                <a:latin typeface="Trebuchet MS" panose="020B0603020202020204" pitchFamily="34" charset="0"/>
              </a:rPr>
              <a:t>Acts 9: 1-25</a:t>
            </a:r>
          </a:p>
        </p:txBody>
      </p:sp>
    </p:spTree>
    <p:extLst>
      <p:ext uri="{BB962C8B-B14F-4D97-AF65-F5344CB8AC3E}">
        <p14:creationId xmlns:p14="http://schemas.microsoft.com/office/powerpoint/2010/main" val="408947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D43C1293-4E47-4B24-88D1-047367F09B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59868" y="1589567"/>
            <a:ext cx="5181600" cy="457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en-AU" dirty="0"/>
              <a:t>The Conversion of St Paul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 bwMode="auto">
          <a:xfrm>
            <a:off x="479376" y="1589566"/>
            <a:ext cx="5515024" cy="4791761"/>
          </a:xfrm>
          <a:prstGeom prst="rect">
            <a:avLst/>
          </a:prstGeom>
          <a:noFill/>
          <a:ln>
            <a:noFill/>
          </a:ln>
        </p:spPr>
        <p:txBody>
          <a:bodyPr wrap="square" anchor="t"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AU" sz="3600" dirty="0"/>
              <a:t>How did Paul change?</a:t>
            </a:r>
            <a:endParaRPr lang="en-AU" sz="1600" dirty="0"/>
          </a:p>
          <a:p>
            <a:pPr lvl="0"/>
            <a:r>
              <a:rPr lang="en-AU" sz="3600" dirty="0"/>
              <a:t>What was the cost to him?</a:t>
            </a:r>
            <a:endParaRPr lang="en-AU" sz="2400" dirty="0"/>
          </a:p>
          <a:p>
            <a:pPr lvl="0"/>
            <a:r>
              <a:rPr lang="en-AU" sz="3600" dirty="0"/>
              <a:t>How was Paul’s life a response to Jesus and the message of the Gospel?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18C115EF-C179-4CF9-A904-0659F8B08573}" type="slidenum">
              <a:rPr lang="en-US" sz="11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4</a:t>
            </a:fld>
            <a:endParaRPr lang="en-US" sz="1100"/>
          </a:p>
        </p:txBody>
      </p:sp>
    </p:spTree>
    <p:extLst>
      <p:ext uri="{BB962C8B-B14F-4D97-AF65-F5344CB8AC3E}">
        <p14:creationId xmlns:p14="http://schemas.microsoft.com/office/powerpoint/2010/main" val="31252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18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rebuchet MS" panose="020B0603020202020204" pitchFamily="34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866309"/>
            <a:ext cx="10905066" cy="512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342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plant&#10;&#10;Description automatically generated">
            <a:extLst>
              <a:ext uri="{FF2B5EF4-FFF2-40B4-BE49-F238E27FC236}">
                <a16:creationId xmlns:a16="http://schemas.microsoft.com/office/drawing/2014/main" id="{B4A48F8F-899D-4BD3-9461-935E22D231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376" y="401510"/>
            <a:ext cx="11233248" cy="6054979"/>
          </a:xfrm>
          <a:solidFill>
            <a:schemeClr val="accent1">
              <a:lumMod val="75000"/>
              <a:alpha val="60000"/>
            </a:schemeClr>
          </a:solidFill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AU" sz="4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Maximilian Kolbe</a:t>
            </a:r>
          </a:p>
          <a:p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born in 1894 in Poland </a:t>
            </a:r>
          </a:p>
          <a:p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became a Franciscan</a:t>
            </a:r>
          </a:p>
          <a:p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 frail all his life</a:t>
            </a:r>
          </a:p>
          <a:p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founded the </a:t>
            </a:r>
            <a:r>
              <a:rPr lang="en-AU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Immaculata Movement </a:t>
            </a: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devoted to Our Lady</a:t>
            </a:r>
          </a:p>
          <a:p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went to Japan where he built a monastery</a:t>
            </a:r>
          </a:p>
          <a:p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then to India where he furthered the Movement</a:t>
            </a:r>
          </a:p>
          <a:p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imprisoned, then released, by the Nazis in 1939</a:t>
            </a:r>
          </a:p>
          <a:p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arrested in 1941 </a:t>
            </a:r>
          </a:p>
          <a:p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 to the concentration camp at Auschwitz.</a:t>
            </a:r>
          </a:p>
        </p:txBody>
      </p:sp>
    </p:spTree>
    <p:extLst>
      <p:ext uri="{BB962C8B-B14F-4D97-AF65-F5344CB8AC3E}">
        <p14:creationId xmlns:p14="http://schemas.microsoft.com/office/powerpoint/2010/main" val="88784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BF65EC-16B3-47A0-8D3F-A993BCEFCD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376092">
              <a:alpha val="50196"/>
            </a:srgbClr>
          </a:solidFill>
        </p:spPr>
        <p:txBody>
          <a:bodyPr/>
          <a:lstStyle/>
          <a:p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Maximilian’s Gift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92276"/>
            <a:ext cx="10972800" cy="4545036"/>
          </a:xfrm>
          <a:solidFill>
            <a:srgbClr val="3366FF">
              <a:alpha val="40000"/>
            </a:srgbClr>
          </a:solidFill>
        </p:spPr>
        <p:txBody>
          <a:bodyPr anchor="ctr">
            <a:normAutofit lnSpcReduction="10000"/>
          </a:bodyPr>
          <a:lstStyle/>
          <a:p>
            <a:pPr marL="0" indent="0" algn="ctr">
              <a:buNone/>
            </a:pPr>
            <a:r>
              <a:rPr lang="en-A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31 July 1941, in reprisal for one prisoner’s escape, ten men were chosen to die. Father Kolbe offered himself in place of a young husband and father. After enduring two weeks of starvation, thirst, and neglect he was executed by fatal injection on 14 August 1941. </a:t>
            </a:r>
          </a:p>
          <a:p>
            <a:pPr marL="0" indent="0" algn="ctr">
              <a:buNone/>
            </a:pPr>
            <a:r>
              <a:rPr lang="en-A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was canonised by Pope Saint John Paul II in 1982. </a:t>
            </a:r>
          </a:p>
          <a:p>
            <a:pPr marL="0" indent="0" algn="ctr">
              <a:buNone/>
            </a:pPr>
            <a:r>
              <a:rPr lang="en-A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 feast day is 14 August.</a:t>
            </a:r>
          </a:p>
        </p:txBody>
      </p:sp>
    </p:spTree>
    <p:extLst>
      <p:ext uri="{BB962C8B-B14F-4D97-AF65-F5344CB8AC3E}">
        <p14:creationId xmlns:p14="http://schemas.microsoft.com/office/powerpoint/2010/main" val="17938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9" name="Picture 8" descr="A painting of a person&#10;&#10;Description automatically generated">
            <a:extLst>
              <a:ext uri="{FF2B5EF4-FFF2-40B4-BE49-F238E27FC236}">
                <a16:creationId xmlns:a16="http://schemas.microsoft.com/office/drawing/2014/main" id="{87486069-6669-4487-BF04-E5A7832C7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pic>
        <p:nvPicPr>
          <p:cNvPr id="15" name="Picture 14" descr="A statue of a person&#10;&#10;Description automatically generated">
            <a:extLst>
              <a:ext uri="{FF2B5EF4-FFF2-40B4-BE49-F238E27FC236}">
                <a16:creationId xmlns:a16="http://schemas.microsoft.com/office/drawing/2014/main" id="{86BED409-8CCE-421E-A629-C0FD4EBB54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03200" y="750956"/>
            <a:ext cx="3988800" cy="5356088"/>
          </a:xfrm>
          <a:prstGeom prst="rect">
            <a:avLst/>
          </a:prstGeom>
        </p:spPr>
      </p:pic>
      <p:pic>
        <p:nvPicPr>
          <p:cNvPr id="17" name="Picture 16" descr="A picture containing person, text, man&#10;&#10;Description automatically generated">
            <a:extLst>
              <a:ext uri="{FF2B5EF4-FFF2-40B4-BE49-F238E27FC236}">
                <a16:creationId xmlns:a16="http://schemas.microsoft.com/office/drawing/2014/main" id="{2BBF02A5-CC95-436F-A228-286315E388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238" y="845901"/>
            <a:ext cx="4040039" cy="516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4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9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0259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176" y="692697"/>
            <a:ext cx="4032448" cy="5544615"/>
          </a:xfrm>
        </p:spPr>
        <p:txBody>
          <a:bodyPr anchor="ctr">
            <a:normAutofit lnSpcReduction="10000"/>
          </a:bodyPr>
          <a:lstStyle/>
          <a:p>
            <a:pPr>
              <a:spcBef>
                <a:spcPts val="1968"/>
              </a:spcBef>
            </a:pPr>
            <a:r>
              <a:rPr lang="en-AU" sz="2800" dirty="0">
                <a:solidFill>
                  <a:srgbClr val="FFFFFF"/>
                </a:solidFill>
              </a:rPr>
              <a:t>How did Maximilian change?  </a:t>
            </a:r>
          </a:p>
          <a:p>
            <a:pPr>
              <a:spcBef>
                <a:spcPts val="1968"/>
              </a:spcBef>
            </a:pPr>
            <a:r>
              <a:rPr lang="en-AU" sz="2800" dirty="0">
                <a:solidFill>
                  <a:srgbClr val="FFFFFF"/>
                </a:solidFill>
              </a:rPr>
              <a:t>What was the cost to him?</a:t>
            </a:r>
          </a:p>
          <a:p>
            <a:pPr>
              <a:spcBef>
                <a:spcPts val="1968"/>
              </a:spcBef>
            </a:pPr>
            <a:r>
              <a:rPr lang="en-AU" sz="2800" dirty="0">
                <a:solidFill>
                  <a:srgbClr val="FFFFFF"/>
                </a:solidFill>
              </a:rPr>
              <a:t>How was Maximilian’s life a response to Jesus and the message of the Gospel?</a:t>
            </a:r>
          </a:p>
          <a:p>
            <a:pPr>
              <a:spcBef>
                <a:spcPts val="1968"/>
              </a:spcBef>
            </a:pPr>
            <a:r>
              <a:rPr lang="en-AU" sz="2800" dirty="0">
                <a:solidFill>
                  <a:srgbClr val="FFFFFF"/>
                </a:solidFill>
              </a:rPr>
              <a:t>How were the lives of others affected?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3C49B6D-4039-4643-91C3-8B98F216CA65}"/>
              </a:ext>
            </a:extLst>
          </p:cNvPr>
          <p:cNvSpPr/>
          <p:nvPr/>
        </p:nvSpPr>
        <p:spPr>
          <a:xfrm>
            <a:off x="327546" y="321732"/>
            <a:ext cx="7058307" cy="6214534"/>
          </a:xfrm>
          <a:prstGeom prst="rec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latin typeface="Trebuchet MS" panose="020B0603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6" y="5244174"/>
            <a:ext cx="6594189" cy="1148108"/>
          </a:xfrm>
        </p:spPr>
        <p:txBody>
          <a:bodyPr>
            <a:normAutofit/>
          </a:bodyPr>
          <a:lstStyle/>
          <a:p>
            <a:r>
              <a:rPr lang="en-AU" dirty="0">
                <a:solidFill>
                  <a:srgbClr val="FFFFFF"/>
                </a:solidFill>
              </a:rPr>
              <a:t>The Cost of Discipleship</a:t>
            </a:r>
          </a:p>
        </p:txBody>
      </p:sp>
      <p:pic>
        <p:nvPicPr>
          <p:cNvPr id="7" name="Picture 6" descr="A person in a dark room&#10;&#10;Description automatically generated">
            <a:extLst>
              <a:ext uri="{FF2B5EF4-FFF2-40B4-BE49-F238E27FC236}">
                <a16:creationId xmlns:a16="http://schemas.microsoft.com/office/drawing/2014/main" id="{7B8737CD-8011-4CA2-AEDE-D00A8C48BF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37214" y="640524"/>
            <a:ext cx="4568272" cy="460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91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olorful, colored, outdoor, green&#10;&#10;Description automatically generated">
            <a:extLst>
              <a:ext uri="{FF2B5EF4-FFF2-40B4-BE49-F238E27FC236}">
                <a16:creationId xmlns:a16="http://schemas.microsoft.com/office/drawing/2014/main" id="{A32E5577-11FD-414F-919A-0383D62B93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0"/>
            <a:ext cx="12192001" cy="4666928"/>
          </a:xfrm>
          <a:prstGeom prst="rect">
            <a:avLst/>
          </a:prstGeom>
        </p:spPr>
      </p:pic>
      <p:pic>
        <p:nvPicPr>
          <p:cNvPr id="21" name="Picture 16">
            <a:extLst>
              <a:ext uri="{FF2B5EF4-FFF2-40B4-BE49-F238E27FC236}">
                <a16:creationId xmlns:a16="http://schemas.microsoft.com/office/drawing/2014/main" id="{EE09A529-E47C-4634-BB98-0A9526C37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Oval 18">
            <a:extLst>
              <a:ext uri="{FF2B5EF4-FFF2-40B4-BE49-F238E27FC236}">
                <a16:creationId xmlns:a16="http://schemas.microsoft.com/office/drawing/2014/main" id="{569C1A01-6FB5-43CE-ADCC-936728ACA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6267" y="4388303"/>
            <a:ext cx="824089" cy="702986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rebuchet MS" panose="020B0603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344" y="4839068"/>
            <a:ext cx="3456384" cy="1686275"/>
          </a:xfrm>
        </p:spPr>
        <p:txBody>
          <a:bodyPr>
            <a:normAutofit/>
          </a:bodyPr>
          <a:lstStyle/>
          <a:p>
            <a:r>
              <a:rPr lang="en-AU" sz="4800" b="1" dirty="0">
                <a:solidFill>
                  <a:srgbClr val="000000"/>
                </a:solidFill>
              </a:rPr>
              <a:t>Living out the Creed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6624" y="4221088"/>
            <a:ext cx="8120016" cy="230425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AU" sz="3600" dirty="0">
                <a:solidFill>
                  <a:srgbClr val="000000"/>
                </a:solidFill>
              </a:rPr>
              <a:t>How did Maximilian Kolbe live out the Apostles’ Creed to the fullest?</a:t>
            </a:r>
          </a:p>
          <a:p>
            <a:pPr>
              <a:lnSpc>
                <a:spcPct val="90000"/>
              </a:lnSpc>
            </a:pPr>
            <a:r>
              <a:rPr lang="en-AU" sz="3600" dirty="0">
                <a:solidFill>
                  <a:srgbClr val="000000"/>
                </a:solidFill>
              </a:rPr>
              <a:t>How do you live out the Apostles’ Creed in your daily life?</a:t>
            </a:r>
          </a:p>
        </p:txBody>
      </p:sp>
      <p:pic>
        <p:nvPicPr>
          <p:cNvPr id="7" name="Content Placeholder 6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56DF7877-5CFE-45C8-A4C1-1C5BB90D55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48" y="318517"/>
            <a:ext cx="315037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3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7.6.2 Apostles Creed">
            <a:hlinkClick r:id="" action="ppaction://media"/>
            <a:extLst>
              <a:ext uri="{FF2B5EF4-FFF2-40B4-BE49-F238E27FC236}">
                <a16:creationId xmlns:a16="http://schemas.microsoft.com/office/drawing/2014/main" id="{19496B39-2E02-4A51-B5B9-D5DE8964C6C2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21135596">
            <a:off x="1185350" y="801155"/>
            <a:ext cx="9656959" cy="5431291"/>
          </a:xfrm>
        </p:spPr>
      </p:pic>
    </p:spTree>
    <p:extLst>
      <p:ext uri="{BB962C8B-B14F-4D97-AF65-F5344CB8AC3E}">
        <p14:creationId xmlns:p14="http://schemas.microsoft.com/office/powerpoint/2010/main" val="68254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00"/>
    </mc:Choice>
    <mc:Fallback xmlns="">
      <p:transition spd="slow" advTm="10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3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9CD610-8DF4-4EAD-AECF-FEA5B1CC0BA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62000" y="620688"/>
            <a:ext cx="4826000" cy="47010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82CA269-3B20-4416-9769-1B6E2A10E793}"/>
              </a:ext>
            </a:extLst>
          </p:cNvPr>
          <p:cNvSpPr/>
          <p:nvPr/>
        </p:nvSpPr>
        <p:spPr>
          <a:xfrm>
            <a:off x="4799856" y="5434619"/>
            <a:ext cx="67529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AU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A prayer of thanks</a:t>
            </a:r>
          </a:p>
        </p:txBody>
      </p:sp>
      <p:pic>
        <p:nvPicPr>
          <p:cNvPr id="2" name="Lee Rosevere - 5 Minute Meditations - Volume 2 - 04 Taking and Sending">
            <a:hlinkClick r:id="" action="ppaction://media"/>
            <a:extLst>
              <a:ext uri="{FF2B5EF4-FFF2-40B4-BE49-F238E27FC236}">
                <a16:creationId xmlns:a16="http://schemas.microsoft.com/office/drawing/2014/main" id="{363ACD29-41CB-43FA-8EA6-73420D7C77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39192" y="59013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7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00">
        <p:fade/>
      </p:transition>
    </mc:Choice>
    <mc:Fallback xmlns="">
      <p:transition spd="med" advTm="30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4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878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Jesus Justice - EmmanuelWorship</a:t>
            </a:r>
          </a:p>
        </p:txBody>
      </p:sp>
      <p:pic>
        <p:nvPicPr>
          <p:cNvPr id="3" name="EW - Jesus Justice">
            <a:hlinkClick r:id="" action="ppaction://media"/>
            <a:extLst>
              <a:ext uri="{FF2B5EF4-FFF2-40B4-BE49-F238E27FC236}">
                <a16:creationId xmlns:a16="http://schemas.microsoft.com/office/drawing/2014/main" id="{7F216284-0F4B-43F2-A6C9-6A5C83EC93A9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93913" y="1600200"/>
            <a:ext cx="8005762" cy="4525963"/>
          </a:xfrm>
        </p:spPr>
      </p:pic>
    </p:spTree>
    <p:extLst>
      <p:ext uri="{BB962C8B-B14F-4D97-AF65-F5344CB8AC3E}">
        <p14:creationId xmlns:p14="http://schemas.microsoft.com/office/powerpoint/2010/main" val="132444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4000">
        <p14:ripple dir="lu"/>
      </p:transition>
    </mc:Choice>
    <mc:Fallback xmlns="">
      <p:transition spd="slow" advTm="2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4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lorful, colored, outdoor, green&#10;&#10;Description automatically generated">
            <a:extLst>
              <a:ext uri="{FF2B5EF4-FFF2-40B4-BE49-F238E27FC236}">
                <a16:creationId xmlns:a16="http://schemas.microsoft.com/office/drawing/2014/main" id="{8C4698D5-728B-4309-9ECD-2F0447E943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08" b="8624"/>
          <a:stretch/>
        </p:blipFill>
        <p:spPr>
          <a:xfrm>
            <a:off x="20" y="10"/>
            <a:ext cx="12191980" cy="3710603"/>
          </a:xfrm>
          <a:custGeom>
            <a:avLst/>
            <a:gdLst>
              <a:gd name="connsiteX0" fmla="*/ 0 w 12192000"/>
              <a:gd name="connsiteY0" fmla="*/ 0 h 3692092"/>
              <a:gd name="connsiteX1" fmla="*/ 12192000 w 12192000"/>
              <a:gd name="connsiteY1" fmla="*/ 0 h 3692092"/>
              <a:gd name="connsiteX2" fmla="*/ 12192000 w 12192000"/>
              <a:gd name="connsiteY2" fmla="*/ 3504824 h 3692092"/>
              <a:gd name="connsiteX3" fmla="*/ 12024691 w 12192000"/>
              <a:gd name="connsiteY3" fmla="*/ 3517794 h 3692092"/>
              <a:gd name="connsiteX4" fmla="*/ 160485 w 12192000"/>
              <a:gd name="connsiteY4" fmla="*/ 3663863 h 3692092"/>
              <a:gd name="connsiteX5" fmla="*/ 0 w 12192000"/>
              <a:gd name="connsiteY5" fmla="*/ 3692092 h 3692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384" y="3861048"/>
            <a:ext cx="11017224" cy="248850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AU" sz="1800" dirty="0"/>
              <a:t>References:</a:t>
            </a:r>
          </a:p>
          <a:p>
            <a:pPr marL="0" indent="0">
              <a:buNone/>
            </a:pPr>
            <a:r>
              <a:rPr lang="en-AU" sz="1800" dirty="0"/>
              <a:t>Images of Maximilian Kolbe – presumed public domain &amp; used under copyright fair use policy.</a:t>
            </a:r>
          </a:p>
          <a:p>
            <a:pPr marL="0" indent="0">
              <a:buNone/>
            </a:pPr>
            <a:r>
              <a:rPr lang="en-AU" sz="1800" dirty="0"/>
              <a:t>Other images: creative commons</a:t>
            </a:r>
          </a:p>
          <a:p>
            <a:pPr marL="0" indent="0">
              <a:buNone/>
            </a:pPr>
            <a:endParaRPr lang="en-AU" sz="1800" dirty="0"/>
          </a:p>
          <a:p>
            <a:pPr marL="0" indent="0">
              <a:buNone/>
            </a:pPr>
            <a:r>
              <a:rPr lang="en-AU" sz="1800" dirty="0"/>
              <a:t>Videos:</a:t>
            </a:r>
          </a:p>
          <a:p>
            <a:pPr marL="0" indent="0">
              <a:buNone/>
            </a:pPr>
            <a:r>
              <a:rPr lang="en-AU" sz="1800" dirty="0"/>
              <a:t>Music: Come to the Lord &amp; Jesus Justice by Emmanuel Worship. </a:t>
            </a:r>
            <a:r>
              <a:rPr lang="en-GB" sz="1800" dirty="0"/>
              <a:t>Used with permission under licence.</a:t>
            </a:r>
            <a:endParaRPr lang="en-AU" sz="1800" dirty="0"/>
          </a:p>
          <a:p>
            <a:pPr marL="0" indent="0">
              <a:buNone/>
            </a:pPr>
            <a:endParaRPr lang="en-AU" sz="1800" dirty="0"/>
          </a:p>
        </p:txBody>
      </p:sp>
    </p:spTree>
    <p:extLst>
      <p:ext uri="{BB962C8B-B14F-4D97-AF65-F5344CB8AC3E}">
        <p14:creationId xmlns:p14="http://schemas.microsoft.com/office/powerpoint/2010/main" val="234771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edian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375</Words>
  <Application>Microsoft Office PowerPoint</Application>
  <PresentationFormat>Widescreen</PresentationFormat>
  <Paragraphs>50</Paragraphs>
  <Slides>14</Slides>
  <Notes>4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Book Antiqua</vt:lpstr>
      <vt:lpstr>Trebuchet MS</vt:lpstr>
      <vt:lpstr>Tw Cen MT</vt:lpstr>
      <vt:lpstr>Wingdings</vt:lpstr>
      <vt:lpstr>Wingdings 2</vt:lpstr>
      <vt:lpstr>Office Theme</vt:lpstr>
      <vt:lpstr>Median</vt:lpstr>
      <vt:lpstr>MAXIMILIAN KOLBE  7.6.3</vt:lpstr>
      <vt:lpstr>PowerPoint Presentation</vt:lpstr>
      <vt:lpstr>The encounter between Paul and Jesus</vt:lpstr>
      <vt:lpstr>The Conversion of St Paul</vt:lpstr>
      <vt:lpstr>PowerPoint Presentation</vt:lpstr>
      <vt:lpstr>PowerPoint Presentation</vt:lpstr>
      <vt:lpstr>Maximilian’s Gift</vt:lpstr>
      <vt:lpstr>PowerPoint Presentation</vt:lpstr>
      <vt:lpstr>The Cost of Discipleship</vt:lpstr>
      <vt:lpstr>Living out the Creed</vt:lpstr>
      <vt:lpstr>PowerPoint Presentation</vt:lpstr>
      <vt:lpstr>PowerPoint Presentation</vt:lpstr>
      <vt:lpstr>Jesus Justice - EmmanuelWorship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MAXIMILIAN KOLBE  7.6.3</dc:title>
  <dc:creator>Richard Healey</dc:creator>
  <cp:lastModifiedBy>Richard Healey</cp:lastModifiedBy>
  <cp:revision>10</cp:revision>
  <cp:lastPrinted>2019-07-15T23:21:12Z</cp:lastPrinted>
  <dcterms:created xsi:type="dcterms:W3CDTF">2019-05-22T04:25:23Z</dcterms:created>
  <dcterms:modified xsi:type="dcterms:W3CDTF">2019-08-26T01:43:45Z</dcterms:modified>
</cp:coreProperties>
</file>