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57" r:id="rId4"/>
    <p:sldId id="262" r:id="rId5"/>
    <p:sldId id="279" r:id="rId6"/>
    <p:sldId id="280" r:id="rId7"/>
    <p:sldId id="260" r:id="rId8"/>
    <p:sldId id="265" r:id="rId9"/>
    <p:sldId id="261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 Vella" initials="CV" lastIdx="4" clrIdx="0">
    <p:extLst>
      <p:ext uri="{19B8F6BF-5375-455C-9EA6-DF929625EA0E}">
        <p15:presenceInfo xmlns:p15="http://schemas.microsoft.com/office/powerpoint/2012/main" userId="3d5039994aaf72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/>
    <p:restoredTop sz="94719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4847A-5663-4F0B-9E2E-F873DBB1DA63}" type="datetimeFigureOut">
              <a:rPr lang="en-AU" smtClean="0"/>
              <a:t>26/08/2019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16168-DB5E-445C-A753-2DA2199EBF6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552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Optional – only watch if helpful.</a:t>
            </a:r>
          </a:p>
          <a:p>
            <a:r>
              <a:rPr lang="en-GB" dirty="0"/>
              <a:t>Slide will automatically transition at end of the video.</a:t>
            </a:r>
            <a:r>
              <a:rPr lang="en-AU" dirty="0"/>
              <a:t> 1.44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7512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1.32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16168-DB5E-445C-A753-2DA2199EBF68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8523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3.54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116168-DB5E-445C-A753-2DA2199EBF68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1022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0016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5761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6230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0151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0807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4125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6057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393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29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1076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3401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C4289-A20B-419A-8722-899CDB4600E3}" type="datetimeFigureOut">
              <a:rPr lang="en-AU" smtClean="0"/>
              <a:t>26/08/2019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D4318-DFB0-40B8-93EC-E7130F9CAE7F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95756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2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i9x1Mgv3pL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unset in the background&#10;&#10;Description automatically generated">
            <a:extLst>
              <a:ext uri="{FF2B5EF4-FFF2-40B4-BE49-F238E27FC236}">
                <a16:creationId xmlns:a16="http://schemas.microsoft.com/office/drawing/2014/main" id="{C48A2D74-34DE-4FA3-87FD-69DCBF9F61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9" y="120581"/>
            <a:ext cx="4067944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63952" y="3861048"/>
            <a:ext cx="6112937" cy="276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12024" y="231046"/>
            <a:ext cx="452720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“Mum Shirl”</a:t>
            </a:r>
          </a:p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The Black Saint</a:t>
            </a:r>
          </a:p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of Redfern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0DCACF-1CBD-410A-A23D-E0FA26261018}"/>
              </a:ext>
            </a:extLst>
          </p:cNvPr>
          <p:cNvSpPr/>
          <p:nvPr/>
        </p:nvSpPr>
        <p:spPr>
          <a:xfrm>
            <a:off x="6433864" y="2862749"/>
            <a:ext cx="45731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A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(Colleen Shirley Smith) </a:t>
            </a:r>
            <a:br>
              <a:rPr lang="en-A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November 1921 – 28 April 1998</a:t>
            </a:r>
          </a:p>
        </p:txBody>
      </p:sp>
    </p:spTree>
    <p:extLst>
      <p:ext uri="{BB962C8B-B14F-4D97-AF65-F5344CB8AC3E}">
        <p14:creationId xmlns:p14="http://schemas.microsoft.com/office/powerpoint/2010/main" val="49889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unset over a snow covered mountain&#10;&#10;Description automatically generated">
            <a:extLst>
              <a:ext uri="{FF2B5EF4-FFF2-40B4-BE49-F238E27FC236}">
                <a16:creationId xmlns:a16="http://schemas.microsoft.com/office/drawing/2014/main" id="{C3149FBF-5F32-4BCD-8239-EDECAEFF9F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4" name="Outstanding Aboriginal elder honoured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1649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4000">
        <p:fade/>
      </p:transition>
    </mc:Choice>
    <mc:Fallback xmlns="">
      <p:transition spd="med" advTm="1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8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unset over a snow covered mountain&#10;&#10;Description automatically generated">
            <a:extLst>
              <a:ext uri="{FF2B5EF4-FFF2-40B4-BE49-F238E27FC236}">
                <a16:creationId xmlns:a16="http://schemas.microsoft.com/office/drawing/2014/main" id="{04B9F949-6EA7-4AC8-AFF4-526DEE4BB2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pic>
        <p:nvPicPr>
          <p:cNvPr id="1026" name="Picture 2" descr="http://redfernoralhistory.org/Portals/0/2017.05.04-NaomiMayers-honorarydegree-5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3352" y="13771"/>
            <a:ext cx="4796785" cy="262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"/>
            <a:ext cx="10801200" cy="68442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A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43300" lvl="8" indent="0" algn="ctr">
              <a:buNone/>
            </a:pPr>
            <a:r>
              <a:rPr lang="en-A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	</a:t>
            </a:r>
            <a:r>
              <a:rPr lang="en-A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“Mum Shirl</a:t>
            </a:r>
            <a:r>
              <a:rPr lang="en-A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en-A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029200" lvl="8" indent="-280988"/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powerful advocate for Aboriginal rights and welfare.</a:t>
            </a:r>
          </a:p>
          <a:p>
            <a:pPr marL="5029200" indent="-280988"/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assisted in setting up the Aboriginal Medical and Legal Service in Redfern in the 1970s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visited prisoners in gaols 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opened her home to the addicted and homeless. 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died on 28 April 1998 aged 76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born on </a:t>
            </a:r>
            <a:r>
              <a:rPr lang="en-A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Erambie</a:t>
            </a: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Reserve, Cowra, of Wiradjuri descent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moved with her family to Sydney in the mid 1930s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suffered epilepsy all her life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was taught by her grandfather</a:t>
            </a:r>
          </a:p>
          <a:p>
            <a:pPr>
              <a:lnSpc>
                <a:spcPct val="120000"/>
              </a:lnSpc>
            </a:pPr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learned to speak 16 different Aboriginal languages </a:t>
            </a:r>
          </a:p>
        </p:txBody>
      </p:sp>
    </p:spTree>
    <p:extLst>
      <p:ext uri="{BB962C8B-B14F-4D97-AF65-F5344CB8AC3E}">
        <p14:creationId xmlns:p14="http://schemas.microsoft.com/office/powerpoint/2010/main" val="139248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view of a mountain&#10;&#10;Description automatically generated">
            <a:extLst>
              <a:ext uri="{FF2B5EF4-FFF2-40B4-BE49-F238E27FC236}">
                <a16:creationId xmlns:a16="http://schemas.microsoft.com/office/drawing/2014/main" id="{5EF2771F-36F1-425C-ACBE-B677D78552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0"/>
            <a:ext cx="9141744" cy="6857990"/>
          </a:xfrm>
          <a:custGeom>
            <a:avLst/>
            <a:gdLst>
              <a:gd name="connsiteX0" fmla="*/ 0 w 9141744"/>
              <a:gd name="connsiteY0" fmla="*/ 0 h 6863485"/>
              <a:gd name="connsiteX1" fmla="*/ 5963051 w 9141744"/>
              <a:gd name="connsiteY1" fmla="*/ 0 h 6863485"/>
              <a:gd name="connsiteX2" fmla="*/ 9141744 w 9141744"/>
              <a:gd name="connsiteY2" fmla="*/ 6863485 h 6863485"/>
              <a:gd name="connsiteX3" fmla="*/ 0 w 9141744"/>
              <a:gd name="connsiteY3" fmla="*/ 6863485 h 6863485"/>
              <a:gd name="connsiteX4" fmla="*/ 0 w 9141744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37FEB674-D811-4FFE-A878-29D0C0ED1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73847"/>
            <a:ext cx="6434783" cy="3310306"/>
          </a:xfrm>
          <a:custGeom>
            <a:avLst/>
            <a:gdLst>
              <a:gd name="connsiteX0" fmla="*/ 0 w 6434783"/>
              <a:gd name="connsiteY0" fmla="*/ 0 h 3310306"/>
              <a:gd name="connsiteX1" fmla="*/ 3829872 w 6434783"/>
              <a:gd name="connsiteY1" fmla="*/ 0 h 3310306"/>
              <a:gd name="connsiteX2" fmla="*/ 4896100 w 6434783"/>
              <a:gd name="connsiteY2" fmla="*/ 0 h 3310306"/>
              <a:gd name="connsiteX3" fmla="*/ 4901677 w 6434783"/>
              <a:gd name="connsiteY3" fmla="*/ 0 h 3310306"/>
              <a:gd name="connsiteX4" fmla="*/ 6434783 w 6434783"/>
              <a:gd name="connsiteY4" fmla="*/ 3310306 h 3310306"/>
              <a:gd name="connsiteX5" fmla="*/ 0 w 6434783"/>
              <a:gd name="connsiteY5" fmla="*/ 3310306 h 331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34783" h="3310306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6434783" y="3310306"/>
                </a:lnTo>
                <a:lnTo>
                  <a:pt x="0" y="3310306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31" y="1773847"/>
            <a:ext cx="5184576" cy="33843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one of Shirley’s brothers 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went to jail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started a lifelong and tireless involvement in welfare work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continued the visits to prisoners the authorities allowed her access to any prisoner she wished to visit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by the early 1990s she had reared over 60 children</a:t>
            </a:r>
          </a:p>
        </p:txBody>
      </p:sp>
      <p:pic>
        <p:nvPicPr>
          <p:cNvPr id="2050" name="Picture 2" descr="Image result for mum shirl visiting prisoners in gao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 bwMode="auto">
          <a:xfrm>
            <a:off x="6185051" y="10"/>
            <a:ext cx="5997632" cy="6857990"/>
          </a:xfrm>
          <a:custGeom>
            <a:avLst/>
            <a:gdLst>
              <a:gd name="connsiteX0" fmla="*/ 0 w 5997632"/>
              <a:gd name="connsiteY0" fmla="*/ 0 h 6858000"/>
              <a:gd name="connsiteX1" fmla="*/ 5997632 w 5997632"/>
              <a:gd name="connsiteY1" fmla="*/ 0 h 6858000"/>
              <a:gd name="connsiteX2" fmla="*/ 5997632 w 5997632"/>
              <a:gd name="connsiteY2" fmla="*/ 6858000 h 6858000"/>
              <a:gd name="connsiteX3" fmla="*/ 3178693 w 599763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97632" h="6858000">
                <a:moveTo>
                  <a:pt x="0" y="0"/>
                </a:moveTo>
                <a:lnTo>
                  <a:pt x="5997632" y="0"/>
                </a:lnTo>
                <a:lnTo>
                  <a:pt x="5997632" y="6858000"/>
                </a:lnTo>
                <a:lnTo>
                  <a:pt x="3178693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57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7.6.2 Apostles Creed">
            <a:hlinkClick r:id="" action="ppaction://media"/>
            <a:extLst>
              <a:ext uri="{FF2B5EF4-FFF2-40B4-BE49-F238E27FC236}">
                <a16:creationId xmlns:a16="http://schemas.microsoft.com/office/drawing/2014/main" id="{19496B39-2E02-4A51-B5B9-D5DE8964C6C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1135596">
            <a:off x="1185350" y="801155"/>
            <a:ext cx="9656959" cy="5431291"/>
          </a:xfrm>
        </p:spPr>
      </p:pic>
    </p:spTree>
    <p:extLst>
      <p:ext uri="{BB962C8B-B14F-4D97-AF65-F5344CB8AC3E}">
        <p14:creationId xmlns:p14="http://schemas.microsoft.com/office/powerpoint/2010/main" val="682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00"/>
    </mc:Choice>
    <mc:Fallback xmlns="">
      <p:transition spd="slow" advTm="10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3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view of a sunset&#10;&#10;Description automatically generated">
            <a:extLst>
              <a:ext uri="{FF2B5EF4-FFF2-40B4-BE49-F238E27FC236}">
                <a16:creationId xmlns:a16="http://schemas.microsoft.com/office/drawing/2014/main" id="{EE118513-B867-4C19-A2CB-9E6A776799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476672"/>
            <a:ext cx="10369152" cy="590465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A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a situation in your life that would take great courage to face?</a:t>
            </a:r>
          </a:p>
          <a:p>
            <a:pPr marL="0" indent="0" algn="ctr">
              <a:buNone/>
            </a:pPr>
            <a:endParaRPr lang="en-AU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AU" sz="4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a prayer thanking God for the chance to respond as Jesus would respond.</a:t>
            </a:r>
          </a:p>
        </p:txBody>
      </p:sp>
    </p:spTree>
    <p:extLst>
      <p:ext uri="{BB962C8B-B14F-4D97-AF65-F5344CB8AC3E}">
        <p14:creationId xmlns:p14="http://schemas.microsoft.com/office/powerpoint/2010/main" val="194599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view of a sunset&#10;&#10;Description automatically generated">
            <a:extLst>
              <a:ext uri="{FF2B5EF4-FFF2-40B4-BE49-F238E27FC236}">
                <a16:creationId xmlns:a16="http://schemas.microsoft.com/office/drawing/2014/main" id="{C035848A-8A5D-48D6-A83E-69FE8CF43B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SEEK JUSTICE</a:t>
            </a:r>
          </a:p>
        </p:txBody>
      </p:sp>
      <p:pic>
        <p:nvPicPr>
          <p:cNvPr id="10" name="Seek Justice">
            <a:hlinkClick r:id="" action="ppaction://media"/>
            <a:extLst>
              <a:ext uri="{FF2B5EF4-FFF2-40B4-BE49-F238E27FC236}">
                <a16:creationId xmlns:a16="http://schemas.microsoft.com/office/drawing/2014/main" id="{310BA9A2-5043-42C0-B1D6-1038E6F9668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73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57742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2000">
        <p:fade/>
      </p:transition>
    </mc:Choice>
    <mc:Fallback xmlns="">
      <p:transition spd="med" advClick="0" advTm="9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57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view of a sunset&#10;&#10;Description automatically generated">
            <a:extLst>
              <a:ext uri="{FF2B5EF4-FFF2-40B4-BE49-F238E27FC236}">
                <a16:creationId xmlns:a16="http://schemas.microsoft.com/office/drawing/2014/main" id="{C035848A-8A5D-48D6-A83E-69FE8CF43B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JESUS JUSTICE</a:t>
            </a:r>
          </a:p>
        </p:txBody>
      </p:sp>
      <p:pic>
        <p:nvPicPr>
          <p:cNvPr id="6" name="EW - Jesus Justice">
            <a:hlinkClick r:id="" action="ppaction://media"/>
            <a:extLst>
              <a:ext uri="{FF2B5EF4-FFF2-40B4-BE49-F238E27FC236}">
                <a16:creationId xmlns:a16="http://schemas.microsoft.com/office/drawing/2014/main" id="{AEC43B90-9275-45AB-819D-080A2E580A3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93913" y="1600200"/>
            <a:ext cx="8005762" cy="4525963"/>
          </a:xfrm>
        </p:spPr>
      </p:pic>
    </p:spTree>
    <p:extLst>
      <p:ext uri="{BB962C8B-B14F-4D97-AF65-F5344CB8AC3E}">
        <p14:creationId xmlns:p14="http://schemas.microsoft.com/office/powerpoint/2010/main" val="69895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34000">
        <p:fade/>
      </p:transition>
    </mc:Choice>
    <mc:Fallback xmlns="">
      <p:transition spd="med" advTm="2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4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view of a sunset&#10;&#10;Description automatically generated">
            <a:extLst>
              <a:ext uri="{FF2B5EF4-FFF2-40B4-BE49-F238E27FC236}">
                <a16:creationId xmlns:a16="http://schemas.microsoft.com/office/drawing/2014/main" id="{EE118513-B867-4C19-A2CB-9E6A776799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476672"/>
            <a:ext cx="10369152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life and courage of Mum Shirl,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thank you Father.</a:t>
            </a:r>
          </a:p>
          <a:p>
            <a:pPr marL="0" indent="0" algn="ctr">
              <a:buNone/>
            </a:pP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Mum Shirl’s courageous life 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despite the difficulties she faced,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thank you Jesus.</a:t>
            </a:r>
          </a:p>
          <a:p>
            <a:pPr marL="0" indent="0" algn="ctr">
              <a:buNone/>
            </a:pP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inspiring us when we must face difficult situations,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thank you Holy Spirit.</a:t>
            </a:r>
          </a:p>
          <a:p>
            <a:pPr marL="0" indent="0" algn="ctr">
              <a:buNone/>
            </a:pP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 the Lord bless us and keep us 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we return to our classmates and families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may we take God’s love to everyone we meet.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5605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>
                <a:solidFill>
                  <a:schemeClr val="bg1"/>
                </a:solidFill>
              </a:rPr>
              <a:t>References: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382944" cy="42050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AU" sz="2000" dirty="0">
                <a:solidFill>
                  <a:schemeClr val="bg1"/>
                </a:solidFill>
              </a:rPr>
              <a:t>Video: Outstanding Aboriginal Elder Honoured</a:t>
            </a:r>
            <a:br>
              <a:rPr lang="en-AU" sz="2000" dirty="0">
                <a:solidFill>
                  <a:schemeClr val="bg1"/>
                </a:solidFill>
              </a:rPr>
            </a:br>
            <a:r>
              <a:rPr lang="en-AU" sz="2000" dirty="0">
                <a:solidFill>
                  <a:schemeClr val="bg1"/>
                </a:solidFill>
                <a:hlinkClick r:id="rId2"/>
              </a:rPr>
              <a:t>https://www.youtube.com/watch?v=i9x1Mgv3pLg</a:t>
            </a:r>
            <a:r>
              <a:rPr lang="en-AU" sz="2000" dirty="0">
                <a:solidFill>
                  <a:schemeClr val="bg1"/>
                </a:solidFill>
              </a:rPr>
              <a:t> </a:t>
            </a:r>
            <a:br>
              <a:rPr lang="en-AU" sz="2000" dirty="0">
                <a:solidFill>
                  <a:schemeClr val="bg1"/>
                </a:solidFill>
              </a:rPr>
            </a:br>
            <a:r>
              <a:rPr lang="en-AU" sz="2000" dirty="0" err="1">
                <a:solidFill>
                  <a:schemeClr val="bg1"/>
                </a:solidFill>
              </a:rPr>
              <a:t>WorldNewsAustralia</a:t>
            </a:r>
            <a:r>
              <a:rPr lang="en-AU" sz="2000" dirty="0">
                <a:solidFill>
                  <a:schemeClr val="bg1"/>
                </a:solidFill>
              </a:rPr>
              <a:t> (SBS News 15 Apr 2013)</a:t>
            </a:r>
          </a:p>
          <a:p>
            <a:pPr marL="0" indent="0">
              <a:buNone/>
            </a:pPr>
            <a:endParaRPr lang="en-AU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AU" sz="2000" dirty="0">
                <a:solidFill>
                  <a:schemeClr val="bg1"/>
                </a:solidFill>
              </a:rPr>
              <a:t>Video: Seek Justice – Dan </a:t>
            </a:r>
            <a:r>
              <a:rPr lang="en-AU" sz="2000" dirty="0" err="1">
                <a:solidFill>
                  <a:schemeClr val="bg1"/>
                </a:solidFill>
              </a:rPr>
              <a:t>Stevers</a:t>
            </a:r>
            <a:r>
              <a:rPr lang="en-AU" sz="2000" dirty="0">
                <a:solidFill>
                  <a:schemeClr val="bg1"/>
                </a:solidFill>
              </a:rPr>
              <a:t>. </a:t>
            </a:r>
            <a:br>
              <a:rPr lang="en-AU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Used with permission under licence. </a:t>
            </a:r>
          </a:p>
          <a:p>
            <a:pPr marL="0" indent="0">
              <a:buNone/>
            </a:pPr>
            <a:r>
              <a:rPr lang="en-AU" sz="2000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AU" sz="2000" dirty="0">
                <a:solidFill>
                  <a:schemeClr val="bg1"/>
                </a:solidFill>
              </a:rPr>
              <a:t>Music Video: Jesus Justice – </a:t>
            </a:r>
            <a:r>
              <a:rPr lang="en-AU" sz="2000" dirty="0" err="1">
                <a:solidFill>
                  <a:schemeClr val="bg1"/>
                </a:solidFill>
              </a:rPr>
              <a:t>emmanuelworship</a:t>
            </a:r>
            <a:r>
              <a:rPr lang="en-AU" sz="2000" dirty="0">
                <a:solidFill>
                  <a:schemeClr val="bg1"/>
                </a:solidFill>
              </a:rPr>
              <a:t> </a:t>
            </a:r>
            <a:br>
              <a:rPr lang="en-AU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Used with permission under licence. </a:t>
            </a:r>
            <a:r>
              <a:rPr lang="en-AU" sz="20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88640"/>
            <a:ext cx="2773363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78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113</Words>
  <Application>Microsoft Office PowerPoint</Application>
  <PresentationFormat>Widescreen</PresentationFormat>
  <Paragraphs>43</Paragraphs>
  <Slides>10</Slides>
  <Notes>3</Notes>
  <HiddenSlides>0</HiddenSlides>
  <MMClips>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SEEK JUSTICE</vt:lpstr>
      <vt:lpstr>JESUS JUSTICE</vt:lpstr>
      <vt:lpstr>PowerPoint Presentation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Healey</dc:creator>
  <cp:lastModifiedBy>Richard Healey</cp:lastModifiedBy>
  <cp:revision>12</cp:revision>
  <cp:lastPrinted>2019-08-26T01:58:36Z</cp:lastPrinted>
  <dcterms:created xsi:type="dcterms:W3CDTF">2019-05-20T01:07:33Z</dcterms:created>
  <dcterms:modified xsi:type="dcterms:W3CDTF">2019-08-26T02:06:00Z</dcterms:modified>
</cp:coreProperties>
</file>