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wmf" ContentType="image/x-wmf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0"/>
  </p:notesMasterIdLst>
  <p:sldIdLst>
    <p:sldId id="256" r:id="rId2"/>
    <p:sldId id="257" r:id="rId3"/>
    <p:sldId id="267" r:id="rId4"/>
    <p:sldId id="268" r:id="rId5"/>
    <p:sldId id="259" r:id="rId6"/>
    <p:sldId id="265" r:id="rId7"/>
    <p:sldId id="263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  <a:srgbClr val="3366FF"/>
    <a:srgbClr val="008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1"/>
    <p:restoredTop sz="94719"/>
  </p:normalViewPr>
  <p:slideViewPr>
    <p:cSldViewPr>
      <p:cViewPr varScale="1">
        <p:scale>
          <a:sx n="108" d="100"/>
          <a:sy n="108" d="100"/>
        </p:scale>
        <p:origin x="67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311FDB-F258-4159-81E9-7C7C39525042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942A7E-5AD5-44A1-8271-65BD90D0024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07889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5.50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942A7E-5AD5-44A1-8271-65BD90D00246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194037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4.30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942A7E-5AD5-44A1-8271-65BD90D00246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828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101" y="5293518"/>
            <a:ext cx="12192124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 dirty="0">
              <a:solidFill>
                <a:schemeClr val="lt1"/>
              </a:solidFill>
              <a:latin typeface="Gabriola" panose="04040605051002020D02" pitchFamily="82" charset="0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101" y="5293518"/>
            <a:ext cx="12192124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 dirty="0">
              <a:solidFill>
                <a:schemeClr val="lt1"/>
              </a:solidFill>
              <a:latin typeface="Gabriola" panose="04040605051002020D02" pitchFamily="82" charset="0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1" y="5545933"/>
            <a:ext cx="12195177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1800" b="1" dirty="0">
              <a:latin typeface="Gabriola" panose="04040605051002020D02" pitchFamily="8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0" y="1676400"/>
            <a:ext cx="51816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0" y="3203574"/>
            <a:ext cx="51816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Gabriola" panose="04040605051002020D02" pitchFamily="8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6"/>
            <a:ext cx="12192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173" y="5502670"/>
            <a:ext cx="12192088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6"/>
            <a:ext cx="9652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2409853" y="6148043"/>
            <a:ext cx="978532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1"/>
            <a:ext cx="10363200" cy="3733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reeform 8"/>
          <p:cNvSpPr/>
          <p:nvPr/>
        </p:nvSpPr>
        <p:spPr>
          <a:xfrm>
            <a:off x="-261" y="5412337"/>
            <a:ext cx="10140757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2240967" y="6116508"/>
            <a:ext cx="9954208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1" y="5545933"/>
            <a:ext cx="12195177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 dirty="0">
              <a:solidFill>
                <a:schemeClr val="lt1"/>
              </a:solidFill>
              <a:latin typeface="Gabriola" panose="04040605051002020D02" pitchFamily="82" charset="0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101" y="5293518"/>
            <a:ext cx="12192124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 dirty="0">
              <a:solidFill>
                <a:schemeClr val="lt1"/>
              </a:solidFill>
              <a:latin typeface="Gabriola" panose="04040605051002020D02" pitchFamily="82" charset="0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101" y="5293518"/>
            <a:ext cx="12192124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 dirty="0">
              <a:solidFill>
                <a:schemeClr val="lt1"/>
              </a:solidFill>
              <a:latin typeface="Gabriola" panose="04040605051002020D02" pitchFamily="82" charset="0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3633788"/>
            <a:ext cx="103632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133601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Gabriola" panose="04040605051002020D02" pitchFamily="82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6"/>
            <a:ext cx="12192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173" y="5502670"/>
            <a:ext cx="12192088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2409853" y="6148043"/>
            <a:ext cx="978532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6"/>
            <a:ext cx="9652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Gabriola" panose="04040605051002020D02" pitchFamily="82" charset="0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Freeform 9"/>
          <p:cNvSpPr/>
          <p:nvPr/>
        </p:nvSpPr>
        <p:spPr>
          <a:xfrm>
            <a:off x="-261" y="5412337"/>
            <a:ext cx="10140757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2240967" y="6116508"/>
            <a:ext cx="9954208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914400" y="1536192"/>
            <a:ext cx="4876800" cy="38770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6400800" y="1536192"/>
            <a:ext cx="4876800" cy="38770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2409853" y="6148043"/>
            <a:ext cx="978532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Gabriola" panose="04040605051002020D02" pitchFamily="82" charset="0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6"/>
            <a:ext cx="9652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Gabriola" panose="04040605051002020D02" pitchFamily="82" charset="0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535113"/>
            <a:ext cx="48768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Gabriola" panose="04040605051002020D02" pitchFamily="8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1535113"/>
            <a:ext cx="48768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Gabriola" panose="04040605051002020D02" pitchFamily="8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Freeform 11"/>
          <p:cNvSpPr/>
          <p:nvPr/>
        </p:nvSpPr>
        <p:spPr>
          <a:xfrm>
            <a:off x="-261" y="5412337"/>
            <a:ext cx="10140757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2240967" y="6116508"/>
            <a:ext cx="9954208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914400" y="2209800"/>
            <a:ext cx="4876800" cy="3200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6400800" y="2209800"/>
            <a:ext cx="4876800" cy="3200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2" y="5010152"/>
            <a:ext cx="9918700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0" y="5731668"/>
            <a:ext cx="12196237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Gabriola" panose="04040605051002020D02" pitchFamily="82" charset="0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Freeform 7"/>
          <p:cNvSpPr/>
          <p:nvPr/>
        </p:nvSpPr>
        <p:spPr>
          <a:xfrm>
            <a:off x="1" y="4973411"/>
            <a:ext cx="10233156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3176" y="5696242"/>
            <a:ext cx="12195176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8"/>
            <a:ext cx="12196237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Gabriola" panose="04040605051002020D02" pitchFamily="82" charset="0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4381499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-3176" y="5696242"/>
            <a:ext cx="12195176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261" y="5347021"/>
            <a:ext cx="4568308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2" y="5010152"/>
            <a:ext cx="9918700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731668"/>
            <a:ext cx="12196237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Gabriola" panose="04040605051002020D02" pitchFamily="82" charset="0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2208" y="609600"/>
            <a:ext cx="451104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1" y="4973411"/>
            <a:ext cx="10233156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-3176" y="5696242"/>
            <a:ext cx="12195176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096000" y="609600"/>
            <a:ext cx="5181600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901699" y="1527048"/>
            <a:ext cx="451104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2409853" y="6148043"/>
            <a:ext cx="978532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Gabriola" panose="04040605051002020D02" pitchFamily="82" charset="0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6"/>
            <a:ext cx="9652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Gabriola" panose="04040605051002020D02" pitchFamily="82" charset="0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96000" y="609601"/>
            <a:ext cx="51816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261" y="5412337"/>
            <a:ext cx="10140757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2240967" y="6116508"/>
            <a:ext cx="9954208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02208" y="609600"/>
            <a:ext cx="451104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902209" y="1524000"/>
            <a:ext cx="4508500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6"/>
            <a:ext cx="9652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2409853" y="6148043"/>
            <a:ext cx="978532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261" y="5412337"/>
            <a:ext cx="10140757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2240967" y="6116508"/>
            <a:ext cx="9954208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6"/>
            <a:ext cx="9652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2409853" y="6148043"/>
            <a:ext cx="978532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261" y="5412337"/>
            <a:ext cx="10140757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2240967" y="6116508"/>
            <a:ext cx="9954208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August 28,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3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Gabriola" panose="04040605051002020D02" pitchFamily="82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103632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600201"/>
            <a:ext cx="103632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34400" y="6416676"/>
            <a:ext cx="2641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Gabriola" panose="04040605051002020D02" pitchFamily="82" charset="0"/>
                <a:ea typeface="+mn-ea"/>
                <a:cs typeface="+mn-cs"/>
              </a:defRPr>
            </a:lvl1pPr>
          </a:lstStyle>
          <a:p>
            <a:fld id="{62B1B13E-D5AF-485E-81A1-82A140076526}" type="datetime4">
              <a:rPr lang="en-AU" smtClean="0"/>
              <a:pPr/>
              <a:t>28 August 2019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" y="6416676"/>
            <a:ext cx="38608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  <a:latin typeface="Gabriola" panose="04040605051002020D02" pitchFamily="8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77600" y="6416676"/>
            <a:ext cx="609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  <a:latin typeface="Gabriola" panose="04040605051002020D02" pitchFamily="82" charset="0"/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randomBar dir="vert"/>
  </p:transition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Gabriola" panose="04040605051002020D02" pitchFamily="82" charset="0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Gabriola" panose="04040605051002020D02" pitchFamily="82" charset="0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Gabriola" panose="04040605051002020D02" pitchFamily="82" charset="0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Gabriola" panose="04040605051002020D02" pitchFamily="82" charset="0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Gabriola" panose="04040605051002020D02" pitchFamily="82" charset="0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Gabriola" panose="04040605051002020D02" pitchFamily="82" charset="0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ign in front of a sunset&#10;&#10;Description automatically generated">
            <a:extLst>
              <a:ext uri="{FF2B5EF4-FFF2-40B4-BE49-F238E27FC236}">
                <a16:creationId xmlns:a16="http://schemas.microsoft.com/office/drawing/2014/main" id="{C2B2AA93-6174-4A56-BE45-6B5A329CE3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7868" r="-3" b="786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16480" y="5661248"/>
            <a:ext cx="1437928" cy="945505"/>
          </a:xfrm>
        </p:spPr>
        <p:txBody>
          <a:bodyPr anchor="ctr">
            <a:normAutofit/>
          </a:bodyPr>
          <a:lstStyle/>
          <a:p>
            <a:pPr algn="r"/>
            <a:r>
              <a:rPr lang="en-A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8.3.2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5C56E69-A5D9-4113-9A0B-A0C8B0C2D3CF}"/>
              </a:ext>
            </a:extLst>
          </p:cNvPr>
          <p:cNvSpPr txBox="1">
            <a:spLocks/>
          </p:cNvSpPr>
          <p:nvPr/>
        </p:nvSpPr>
        <p:spPr>
          <a:xfrm>
            <a:off x="479376" y="1268760"/>
            <a:ext cx="4608512" cy="5040560"/>
          </a:xfrm>
          <a:prstGeom prst="roundRect">
            <a:avLst/>
          </a:prstGeom>
          <a:solidFill>
            <a:srgbClr val="008000">
              <a:alpha val="50196"/>
            </a:srgbClr>
          </a:solidFill>
          <a:ln w="28575">
            <a:solidFill>
              <a:srgbClr val="FF9900"/>
            </a:solidFill>
          </a:ln>
        </p:spPr>
        <p:txBody>
          <a:bodyPr vert="horz" lIns="0" tIns="45720" rIns="0" bIns="45720" rtlCol="0" anchor="t" anchorCtr="0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Gabriola" panose="04040605051002020D02" pitchFamily="82" charset="0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AU" sz="170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</a:t>
            </a:r>
            <a:r>
              <a:rPr lang="en-AU" sz="98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AU" sz="98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AU" sz="82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dying to live</a:t>
            </a:r>
            <a:endParaRPr lang="en-AU" sz="5400" cap="none" dirty="0"/>
          </a:p>
        </p:txBody>
      </p:sp>
    </p:spTree>
    <p:extLst>
      <p:ext uri="{BB962C8B-B14F-4D97-AF65-F5344CB8AC3E}">
        <p14:creationId xmlns:p14="http://schemas.microsoft.com/office/powerpoint/2010/main" val="2040382727"/>
      </p:ext>
    </p:extLst>
  </p:cSld>
  <p:clrMapOvr>
    <a:masterClrMapping/>
  </p:clrMapOvr>
  <p:transition spd="med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on_of_man">
            <a:hlinkClick r:id="" action="ppaction://media"/>
            <a:extLst>
              <a:ext uri="{FF2B5EF4-FFF2-40B4-BE49-F238E27FC236}">
                <a16:creationId xmlns:a16="http://schemas.microsoft.com/office/drawing/2014/main" id="{D18C8A43-371C-4E8D-995D-9FDABF67020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of Man (The Bible project)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528120"/>
      </p:ext>
    </p:extLst>
  </p:cSld>
  <p:clrMapOvr>
    <a:masterClrMapping/>
  </p:clrMapOvr>
  <p:transition spd="med" advTm="35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8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erson standing in front of a sunset&#10;&#10;Description automatically generated">
            <a:extLst>
              <a:ext uri="{FF2B5EF4-FFF2-40B4-BE49-F238E27FC236}">
                <a16:creationId xmlns:a16="http://schemas.microsoft.com/office/drawing/2014/main" id="{479A27EB-D322-46B3-B692-D581A209A3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42" b="944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9496" y="836712"/>
            <a:ext cx="7991400" cy="1210146"/>
          </a:xfrm>
        </p:spPr>
        <p:txBody>
          <a:bodyPr>
            <a:normAutofit/>
          </a:bodyPr>
          <a:lstStyle/>
          <a:p>
            <a:r>
              <a:rPr lang="en-AU" sz="5400" b="1" cap="none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Moments in the life of Jesus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D05A1509-1CBE-4F7D-85C9-8C84B1A67E7A}"/>
              </a:ext>
            </a:extLst>
          </p:cNvPr>
          <p:cNvSpPr txBox="1">
            <a:spLocks/>
          </p:cNvSpPr>
          <p:nvPr/>
        </p:nvSpPr>
        <p:spPr>
          <a:xfrm>
            <a:off x="3935760" y="2348880"/>
            <a:ext cx="8136904" cy="4307879"/>
          </a:xfrm>
          <a:prstGeom prst="roundRect">
            <a:avLst>
              <a:gd name="adj" fmla="val 6734"/>
            </a:avLst>
          </a:prstGeom>
          <a:solidFill>
            <a:srgbClr val="008080">
              <a:alpha val="40000"/>
            </a:srgbClr>
          </a:solidFill>
        </p:spPr>
        <p:txBody>
          <a:bodyPr vert="horz" lIns="0" tIns="45720" rIns="0" bIns="45720" rtlCol="0" anchor="t">
            <a:noAutofit/>
          </a:bodyPr>
          <a:lstStyle>
            <a:lvl1pPr marL="3429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2000" kern="1200" baseline="0">
                <a:solidFill>
                  <a:schemeClr val="tx1"/>
                </a:solidFill>
                <a:latin typeface="Gabriola" panose="04040605051002020D02" pitchFamily="82" charset="0"/>
                <a:ea typeface="+mn-ea"/>
                <a:cs typeface="+mn-cs"/>
              </a:defRPr>
            </a:lvl1pPr>
            <a:lvl2pPr marL="74295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600" kern="1200" baseline="0">
                <a:solidFill>
                  <a:schemeClr val="tx1"/>
                </a:solidFill>
                <a:latin typeface="Gabriola" panose="04040605051002020D02" pitchFamily="82" charset="0"/>
                <a:ea typeface="+mn-ea"/>
                <a:cs typeface="+mn-cs"/>
              </a:defRPr>
            </a:lvl2pPr>
            <a:lvl3pPr marL="1143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Gabriola" panose="04040605051002020D02" pitchFamily="82" charset="0"/>
                <a:ea typeface="+mn-ea"/>
                <a:cs typeface="+mn-cs"/>
              </a:defRPr>
            </a:lvl3pPr>
            <a:lvl4pPr marL="1600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Gabriola" panose="04040605051002020D02" pitchFamily="82" charset="0"/>
                <a:ea typeface="+mn-ea"/>
                <a:cs typeface="+mn-cs"/>
              </a:defRPr>
            </a:lvl4pPr>
            <a:lvl5pPr marL="20574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Gabriola" panose="04040605051002020D02" pitchFamily="82" charset="0"/>
                <a:ea typeface="+mn-ea"/>
                <a:cs typeface="+mn-cs"/>
              </a:defRPr>
            </a:lvl5pPr>
            <a:lvl6pPr marL="25146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5832475" algn="l"/>
              </a:tabLst>
            </a:pPr>
            <a:r>
              <a:rPr lang="en-AU" sz="3200" dirty="0"/>
              <a:t>Jesus heals a boy with an evil spirit.	Mark 9:17-27 </a:t>
            </a:r>
          </a:p>
          <a:p>
            <a:pPr>
              <a:tabLst>
                <a:tab pos="5832475" algn="l"/>
              </a:tabLst>
            </a:pPr>
            <a:r>
              <a:rPr lang="en-AU" sz="3200" dirty="0"/>
              <a:t>Jesus raises a dead girl. 	Mark 5:35-42 </a:t>
            </a:r>
          </a:p>
          <a:p>
            <a:pPr>
              <a:tabLst>
                <a:tab pos="5832475" algn="l"/>
              </a:tabLst>
            </a:pPr>
            <a:r>
              <a:rPr lang="en-AU" sz="3200" dirty="0"/>
              <a:t>Jesus is baptised in the wilderness.	Mark 1:9-12 </a:t>
            </a:r>
          </a:p>
          <a:p>
            <a:pPr>
              <a:tabLst>
                <a:tab pos="5832475" algn="l"/>
              </a:tabLst>
            </a:pPr>
            <a:r>
              <a:rPr lang="en-AU" sz="3200" dirty="0"/>
              <a:t>Jesus gets angry in the Temple.	Mark 11:15-17 </a:t>
            </a:r>
          </a:p>
          <a:p>
            <a:pPr>
              <a:tabLst>
                <a:tab pos="5832475" algn="l"/>
              </a:tabLst>
            </a:pPr>
            <a:r>
              <a:rPr lang="en-AU" sz="3200" dirty="0"/>
              <a:t>Jesus heals. 	Mark 3: 1-6 </a:t>
            </a:r>
          </a:p>
          <a:p>
            <a:pPr>
              <a:tabLst>
                <a:tab pos="5832475" algn="l"/>
              </a:tabLst>
            </a:pPr>
            <a:r>
              <a:rPr lang="en-AU" sz="3200" dirty="0"/>
              <a:t>Jesus enters Jerusalem. 	Mark 11:6-10 </a:t>
            </a:r>
          </a:p>
          <a:p>
            <a:pPr defTabSz="361950">
              <a:tabLst>
                <a:tab pos="5832475" algn="l"/>
              </a:tabLst>
            </a:pPr>
            <a:r>
              <a:rPr lang="en-AU" sz="3200" dirty="0"/>
              <a:t>The Last Supper.	Mark 14:22-25 </a:t>
            </a:r>
          </a:p>
        </p:txBody>
      </p:sp>
    </p:spTree>
    <p:extLst>
      <p:ext uri="{BB962C8B-B14F-4D97-AF65-F5344CB8AC3E}">
        <p14:creationId xmlns:p14="http://schemas.microsoft.com/office/powerpoint/2010/main" val="1261674131"/>
      </p:ext>
    </p:extLst>
  </p:cSld>
  <p:clrMapOvr>
    <a:masterClrMapping/>
  </p:clrMapOvr>
  <p:transition spd="med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standing in front of a sunset&#10;&#10;Description automatically generated">
            <a:extLst>
              <a:ext uri="{FF2B5EF4-FFF2-40B4-BE49-F238E27FC236}">
                <a16:creationId xmlns:a16="http://schemas.microsoft.com/office/drawing/2014/main" id="{F5271208-F9AF-4DCE-BF38-68B3CE78C7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6290" r="-1"/>
          <a:stretch/>
        </p:blipFill>
        <p:spPr>
          <a:xfrm>
            <a:off x="0" y="-17035"/>
            <a:ext cx="12192000" cy="68750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260648"/>
            <a:ext cx="2160240" cy="2952328"/>
          </a:xfrm>
          <a:prstGeom prst="roundRect">
            <a:avLst/>
          </a:prstGeom>
          <a:solidFill>
            <a:srgbClr val="008000">
              <a:alpha val="50196"/>
            </a:srgbClr>
          </a:solidFill>
          <a:ln w="28575">
            <a:solidFill>
              <a:srgbClr val="FF9900"/>
            </a:solidFill>
          </a:ln>
        </p:spPr>
        <p:txBody>
          <a:bodyPr anchor="t">
            <a:normAutofit fontScale="90000"/>
          </a:bodyPr>
          <a:lstStyle/>
          <a:p>
            <a:pPr algn="ctr"/>
            <a:r>
              <a:rPr lang="en-AU" sz="73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</a:t>
            </a:r>
            <a:r>
              <a:rPr lang="en-AU" sz="5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AU" sz="5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AU" sz="5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dying to live</a:t>
            </a:r>
            <a:endParaRPr lang="en-AU" sz="5400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03912" y="1484784"/>
            <a:ext cx="6696744" cy="3658639"/>
          </a:xfrm>
          <a:prstGeom prst="roundRect">
            <a:avLst>
              <a:gd name="adj" fmla="val 6734"/>
            </a:avLst>
          </a:prstGeom>
          <a:solidFill>
            <a:srgbClr val="3366FF">
              <a:alpha val="30196"/>
            </a:srgbClr>
          </a:solidFill>
        </p:spPr>
        <p:txBody>
          <a:bodyPr anchor="t">
            <a:noAutofit/>
          </a:bodyPr>
          <a:lstStyle/>
          <a:p>
            <a:pPr>
              <a:tabLst>
                <a:tab pos="4667250" algn="l"/>
              </a:tabLst>
            </a:pPr>
            <a:r>
              <a:rPr lang="en-AU" sz="3200" dirty="0"/>
              <a:t>Jesus is whipped and mocked.	Mark 15:15-20 </a:t>
            </a:r>
          </a:p>
          <a:p>
            <a:pPr defTabSz="361950">
              <a:tabLst>
                <a:tab pos="4667250" algn="l"/>
              </a:tabLst>
            </a:pPr>
            <a:r>
              <a:rPr lang="en-AU" sz="3200" dirty="0"/>
              <a:t>Jesus is sentenced to death. 	Mark 15:6-15 </a:t>
            </a:r>
          </a:p>
          <a:p>
            <a:pPr>
              <a:tabLst>
                <a:tab pos="4667250" algn="l"/>
              </a:tabLst>
            </a:pPr>
            <a:r>
              <a:rPr lang="en-AU" sz="3200" dirty="0"/>
              <a:t>Jesus blesses the children.	Mark 10:13-16 </a:t>
            </a:r>
          </a:p>
          <a:p>
            <a:pPr>
              <a:tabLst>
                <a:tab pos="4667250" algn="l"/>
              </a:tabLst>
            </a:pPr>
            <a:r>
              <a:rPr lang="en-AU" sz="3200" dirty="0"/>
              <a:t>The Crucifixion.	Mark 15:22-27 </a:t>
            </a:r>
          </a:p>
          <a:p>
            <a:pPr>
              <a:tabLst>
                <a:tab pos="4667250" algn="l"/>
              </a:tabLst>
            </a:pPr>
            <a:r>
              <a:rPr lang="en-AU" sz="3200" dirty="0"/>
              <a:t>The last words of Jesus.	Mark 15:33-38</a:t>
            </a:r>
          </a:p>
          <a:p>
            <a:pPr>
              <a:tabLst>
                <a:tab pos="4667250" algn="l"/>
              </a:tabLst>
            </a:pPr>
            <a:r>
              <a:rPr lang="en-AU" sz="3200" dirty="0"/>
              <a:t>The empty tomb.	Mark 16:1-8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452073"/>
      </p:ext>
    </p:extLst>
  </p:cSld>
  <p:clrMapOvr>
    <a:masterClrMapping/>
  </p:clrMapOvr>
  <p:transition spd="med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erson standing on a sandy beach&#10;&#10;Description automatically generated">
            <a:extLst>
              <a:ext uri="{FF2B5EF4-FFF2-40B4-BE49-F238E27FC236}">
                <a16:creationId xmlns:a16="http://schemas.microsoft.com/office/drawing/2014/main" id="{12C47D13-BD30-4BCC-9BEC-67FF953B9D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69" r="496" b="777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368" y="137319"/>
            <a:ext cx="5541640" cy="1360043"/>
          </a:xfrm>
        </p:spPr>
        <p:txBody>
          <a:bodyPr>
            <a:normAutofit/>
          </a:bodyPr>
          <a:lstStyle/>
          <a:p>
            <a:r>
              <a:rPr lang="en-AU" sz="6600" cap="none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Significant  Time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582742" y="1634681"/>
            <a:ext cx="3026514" cy="783193"/>
          </a:xfrm>
          <a:prstGeom prst="round2DiagRect">
            <a:avLst/>
          </a:prstGeom>
          <a:solidFill>
            <a:srgbClr val="FF9900">
              <a:alpha val="60000"/>
            </a:srgb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AU" sz="4000" dirty="0">
                <a:latin typeface="Gabriola" panose="04040605051002020D02" pitchFamily="82" charset="0"/>
              </a:rPr>
              <a:t>Location</a:t>
            </a:r>
            <a:endParaRPr lang="en-AU" dirty="0">
              <a:latin typeface="Gabriola" panose="04040605051002020D02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470969" y="1616536"/>
            <a:ext cx="3383900" cy="783193"/>
          </a:xfrm>
          <a:prstGeom prst="round2DiagRect">
            <a:avLst/>
          </a:prstGeom>
          <a:solidFill>
            <a:srgbClr val="FF9900">
              <a:alpha val="60000"/>
            </a:srgb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AU" sz="4000" dirty="0">
                <a:latin typeface="Gabriola" panose="04040605051002020D02" pitchFamily="82" charset="0"/>
              </a:rPr>
              <a:t>Jesus’ Words</a:t>
            </a:r>
            <a:endParaRPr lang="en-AU" dirty="0">
              <a:latin typeface="Gabriola" panose="04040605051002020D02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48186" y="2850687"/>
            <a:ext cx="3383900" cy="2145268"/>
          </a:xfrm>
          <a:prstGeom prst="round2DiagRect">
            <a:avLst/>
          </a:prstGeom>
          <a:solidFill>
            <a:srgbClr val="FF9900">
              <a:alpha val="60000"/>
            </a:srgb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AU" sz="4000" dirty="0">
                <a:latin typeface="Gabriola" panose="04040605051002020D02" pitchFamily="82" charset="0"/>
              </a:rPr>
              <a:t>What have I learnt </a:t>
            </a:r>
          </a:p>
          <a:p>
            <a:pPr algn="ctr"/>
            <a:r>
              <a:rPr lang="en-AU" sz="4000" dirty="0">
                <a:latin typeface="Gabriola" panose="04040605051002020D02" pitchFamily="82" charset="0"/>
              </a:rPr>
              <a:t>about Jesus for </a:t>
            </a:r>
          </a:p>
          <a:p>
            <a:pPr algn="ctr"/>
            <a:r>
              <a:rPr lang="en-AU" sz="4000" dirty="0">
                <a:latin typeface="Gabriola" panose="04040605051002020D02" pitchFamily="82" charset="0"/>
              </a:rPr>
              <a:t>my life?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82742" y="3502031"/>
            <a:ext cx="3026515" cy="783193"/>
          </a:xfrm>
          <a:prstGeom prst="round2DiagRect">
            <a:avLst/>
          </a:prstGeom>
          <a:solidFill>
            <a:srgbClr val="FF9900">
              <a:alpha val="60000"/>
            </a:srgb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AU" sz="4000" dirty="0">
                <a:latin typeface="Gabriola" panose="04040605051002020D02" pitchFamily="82" charset="0"/>
              </a:rPr>
              <a:t>People Present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82742" y="5369381"/>
            <a:ext cx="3026515" cy="783193"/>
          </a:xfrm>
          <a:prstGeom prst="round2DiagRect">
            <a:avLst/>
          </a:prstGeom>
          <a:solidFill>
            <a:srgbClr val="FF9900">
              <a:alpha val="60000"/>
            </a:srgb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AU" sz="4000" dirty="0">
                <a:latin typeface="Gabriola" panose="04040605051002020D02" pitchFamily="82" charset="0"/>
              </a:rPr>
              <a:t>Jesus’ Actions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70969" y="5372993"/>
            <a:ext cx="3243834" cy="783193"/>
          </a:xfrm>
          <a:prstGeom prst="round2DiagRect">
            <a:avLst/>
          </a:prstGeom>
          <a:solidFill>
            <a:srgbClr val="FF9900">
              <a:alpha val="60000"/>
            </a:srgb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AU" sz="4000" dirty="0">
                <a:latin typeface="Gabriola" panose="04040605051002020D02" pitchFamily="82" charset="0"/>
              </a:rPr>
              <a:t>A Significant Time </a:t>
            </a:r>
          </a:p>
        </p:txBody>
      </p:sp>
    </p:spTree>
    <p:extLst>
      <p:ext uri="{BB962C8B-B14F-4D97-AF65-F5344CB8AC3E}">
        <p14:creationId xmlns:p14="http://schemas.microsoft.com/office/powerpoint/2010/main" val="3740571159"/>
      </p:ext>
    </p:extLst>
  </p:cSld>
  <p:clrMapOvr>
    <a:masterClrMapping/>
  </p:clrMapOvr>
  <p:transition spd="med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large mountain in the background&#10;&#10;Description automatically generated">
            <a:extLst>
              <a:ext uri="{FF2B5EF4-FFF2-40B4-BE49-F238E27FC236}">
                <a16:creationId xmlns:a16="http://schemas.microsoft.com/office/drawing/2014/main" id="{548C26EB-A91D-4EAC-969E-F3F08FF309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34" r="2" b="298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2852936"/>
            <a:ext cx="7772400" cy="1152128"/>
          </a:xfrm>
        </p:spPr>
        <p:txBody>
          <a:bodyPr>
            <a:normAutofit/>
          </a:bodyPr>
          <a:lstStyle/>
          <a:p>
            <a:pPr algn="ctr"/>
            <a:r>
              <a:rPr lang="en-AU" sz="60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Spontaneous Shared Prayer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252072"/>
      </p:ext>
    </p:extLst>
  </p:cSld>
  <p:clrMapOvr>
    <a:masterClrMapping/>
  </p:clrMapOvr>
  <p:transition spd="med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Song – Jesus be with me (Focus)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5" name="Focus - Be With Me">
            <a:hlinkClick r:id="" action="ppaction://media"/>
            <a:extLst>
              <a:ext uri="{FF2B5EF4-FFF2-40B4-BE49-F238E27FC236}">
                <a16:creationId xmlns:a16="http://schemas.microsoft.com/office/drawing/2014/main" id="{C2178D4B-5595-411B-B2BF-01282C88328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43472" y="1138598"/>
            <a:ext cx="97536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212464"/>
      </p:ext>
    </p:extLst>
  </p:cSld>
  <p:clrMapOvr>
    <a:masterClrMapping/>
  </p:clrMapOvr>
  <p:transition spd="med" advTm="27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109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endParaRPr lang="en-AU" dirty="0"/>
          </a:p>
          <a:p>
            <a:pPr marL="68580" indent="0"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7FFC9D-1C39-4CA3-88F4-3C56AB46FEA4}"/>
              </a:ext>
            </a:extLst>
          </p:cNvPr>
          <p:cNvSpPr txBox="1"/>
          <p:nvPr/>
        </p:nvSpPr>
        <p:spPr>
          <a:xfrm>
            <a:off x="914400" y="1600201"/>
            <a:ext cx="89980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Son of Man video – TheBibleProject.com – </a:t>
            </a:r>
            <a:br>
              <a:rPr lang="en-AU" dirty="0"/>
            </a:br>
            <a:r>
              <a:rPr lang="en-GB" dirty="0"/>
              <a:t>Used with permission under creative commons licence. </a:t>
            </a:r>
            <a:r>
              <a:rPr lang="en-AU" dirty="0"/>
              <a:t> </a:t>
            </a:r>
          </a:p>
          <a:p>
            <a:endParaRPr lang="en-AU" dirty="0"/>
          </a:p>
          <a:p>
            <a:r>
              <a:rPr lang="en-AU" dirty="0"/>
              <a:t>Song: Jesus be with me – Focus Campus Ministry. </a:t>
            </a:r>
            <a:br>
              <a:rPr lang="en-AU" dirty="0"/>
            </a:br>
            <a:r>
              <a:rPr lang="en-GB" dirty="0"/>
              <a:t>Used with permission under creative commons licence. </a:t>
            </a:r>
            <a:r>
              <a:rPr lang="en-A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69966361"/>
      </p:ext>
    </p:extLst>
  </p:cSld>
  <p:clrMapOvr>
    <a:masterClrMapping/>
  </p:clrMapOvr>
  <p:transition spd="med">
    <p:randomBar dir="vert"/>
  </p:transition>
</p:sld>
</file>

<file path=ppt/theme/theme1.xml><?xml version="1.0" encoding="utf-8"?>
<a:theme xmlns:a="http://schemas.openxmlformats.org/drawingml/2006/main" name="Urban Pop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7C71C89241849A80DABBEF14F3F3B" ma:contentTypeVersion="16" ma:contentTypeDescription="Create a new document." ma:contentTypeScope="" ma:versionID="9a5d64c0cb36e5888dfd3d5ebd22d52b">
  <xsd:schema xmlns:xsd="http://www.w3.org/2001/XMLSchema" xmlns:xs="http://www.w3.org/2001/XMLSchema" xmlns:p="http://schemas.microsoft.com/office/2006/metadata/properties" xmlns:ns2="756f9fca-6c8b-4e72-98d6-4f1de215d9c9" xmlns:ns3="86d7f084-eb42-418b-839a-d70071c42069" targetNamespace="http://schemas.microsoft.com/office/2006/metadata/properties" ma:root="true" ma:fieldsID="e1fa94a1a48dfc97c261bca641c663d0" ns2:_="" ns3:_="">
    <xsd:import namespace="756f9fca-6c8b-4e72-98d6-4f1de215d9c9"/>
    <xsd:import namespace="86d7f084-eb42-418b-839a-d70071c420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6f9fca-6c8b-4e72-98d6-4f1de215d9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a085930-80ae-4405-a647-be616eaa507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d7f084-eb42-418b-839a-d70071c4206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1b3579cf-7041-4f6b-aee0-e8d403e7c7ca}" ma:internalName="TaxCatchAll" ma:showField="CatchAllData" ma:web="86d7f084-eb42-418b-839a-d70071c4206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56f9fca-6c8b-4e72-98d6-4f1de215d9c9">
      <Terms xmlns="http://schemas.microsoft.com/office/infopath/2007/PartnerControls"/>
    </lcf76f155ced4ddcb4097134ff3c332f>
    <TaxCatchAll xmlns="86d7f084-eb42-418b-839a-d70071c42069" xsi:nil="true"/>
  </documentManagement>
</p:properties>
</file>

<file path=customXml/itemProps1.xml><?xml version="1.0" encoding="utf-8"?>
<ds:datastoreItem xmlns:ds="http://schemas.openxmlformats.org/officeDocument/2006/customXml" ds:itemID="{EE0E08EA-D86B-453F-BA32-063E7B5898DF}"/>
</file>

<file path=customXml/itemProps2.xml><?xml version="1.0" encoding="utf-8"?>
<ds:datastoreItem xmlns:ds="http://schemas.openxmlformats.org/officeDocument/2006/customXml" ds:itemID="{C322B730-BB9C-4173-84B9-AE4AFD23E8CF}"/>
</file>

<file path=customXml/itemProps3.xml><?xml version="1.0" encoding="utf-8"?>
<ds:datastoreItem xmlns:ds="http://schemas.openxmlformats.org/officeDocument/2006/customXml" ds:itemID="{C4B5CCB2-39F2-41B0-BB73-5B5D4FE5343A}"/>
</file>

<file path=docProps/app.xml><?xml version="1.0" encoding="utf-8"?>
<Properties xmlns="http://schemas.openxmlformats.org/officeDocument/2006/extended-properties" xmlns:vt="http://schemas.openxmlformats.org/officeDocument/2006/docPropsVTypes">
  <Template>Urban Pop</Template>
  <TotalTime>624</TotalTime>
  <Words>110</Words>
  <Application>Microsoft Office PowerPoint</Application>
  <PresentationFormat>Widescreen</PresentationFormat>
  <Paragraphs>44</Paragraphs>
  <Slides>8</Slides>
  <Notes>2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Gabriola</vt:lpstr>
      <vt:lpstr>Gill Sans MT</vt:lpstr>
      <vt:lpstr>Wingdings 3</vt:lpstr>
      <vt:lpstr>Urban Pop</vt:lpstr>
      <vt:lpstr>PowerPoint Presentation</vt:lpstr>
      <vt:lpstr>Son of Man (The Bible project)</vt:lpstr>
      <vt:lpstr>Moments in the life of Jesus</vt:lpstr>
      <vt:lpstr>Jesus  – dying to live</vt:lpstr>
      <vt:lpstr>A Significant  Time</vt:lpstr>
      <vt:lpstr>Spontaneous Shared Prayer</vt:lpstr>
      <vt:lpstr>Song – Jesus be with me (Focus)</vt:lpstr>
      <vt:lpstr>References</vt:lpstr>
    </vt:vector>
  </TitlesOfParts>
  <Company>Diocese of Broken Bay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Secret Ambition</dc:title>
  <dc:creator>Michael Tebbutt</dc:creator>
  <cp:lastModifiedBy>Richard Healey</cp:lastModifiedBy>
  <cp:revision>24</cp:revision>
  <cp:lastPrinted>2019-08-28T02:29:45Z</cp:lastPrinted>
  <dcterms:created xsi:type="dcterms:W3CDTF">2017-05-19T04:12:04Z</dcterms:created>
  <dcterms:modified xsi:type="dcterms:W3CDTF">2019-08-28T02:42:26Z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0x0101006A27C71C89241849A80DABBEF14F3F3B</vt:lpwstr>
  </property>
</Properties>
</file>