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wma" ContentType="audio/x-ms-wma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60" r:id="rId4"/>
    <p:sldId id="259" r:id="rId5"/>
    <p:sldId id="262" r:id="rId6"/>
    <p:sldId id="267" r:id="rId7"/>
    <p:sldId id="263" r:id="rId8"/>
    <p:sldId id="269" r:id="rId9"/>
    <p:sldId id="270" r:id="rId10"/>
    <p:sldId id="271" r:id="rId11"/>
    <p:sldId id="261" r:id="rId12"/>
    <p:sldId id="272" r:id="rId13"/>
    <p:sldId id="268" r:id="rId14"/>
    <p:sldId id="258" r:id="rId15"/>
  </p:sldIdLst>
  <p:sldSz cx="12192000" cy="6858000"/>
  <p:notesSz cx="5519738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0300"/>
    <a:srgbClr val="F7AB27"/>
    <a:srgbClr val="7FB9AA"/>
    <a:srgbClr val="F28C16"/>
    <a:srgbClr val="D661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1"/>
    <p:restoredTop sz="90438" autoAdjust="0"/>
  </p:normalViewPr>
  <p:slideViewPr>
    <p:cSldViewPr>
      <p:cViewPr varScale="1">
        <p:scale>
          <a:sx n="103" d="100"/>
          <a:sy n="103" d="100"/>
        </p:scale>
        <p:origin x="87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3923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Gabriola" panose="04040605051002020D02" pitchFamily="82" charset="0"/>
              </a:defRPr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125788" y="0"/>
            <a:ext cx="23923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Gabriola" panose="04040605051002020D02" pitchFamily="82" charset="0"/>
              </a:defRPr>
            </a:lvl1pPr>
          </a:lstStyle>
          <a:p>
            <a:fld id="{56945611-1B5D-42EC-A8BA-C8CC86FD5398}" type="datetimeFigureOut">
              <a:rPr lang="en-AU" smtClean="0"/>
              <a:pPr/>
              <a:t>28/08/2019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09563" y="1279525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52450" y="4926013"/>
            <a:ext cx="4414838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23923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Gabriola" panose="04040605051002020D02" pitchFamily="82" charset="0"/>
              </a:defRPr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125788" y="9721850"/>
            <a:ext cx="23923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Gabriola" panose="04040605051002020D02" pitchFamily="82" charset="0"/>
              </a:defRPr>
            </a:lvl1pPr>
          </a:lstStyle>
          <a:p>
            <a:fld id="{469B5B8C-B14E-4872-BE9A-A0466EE875FC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64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Gabriola" panose="04040605051002020D02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Gabriola" panose="04040605051002020D02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Gabriola" panose="04040605051002020D02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Gabriola" panose="04040605051002020D02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Gabriola" panose="04040605051002020D02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Slide will automatically transition at end of the video. 2:01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9B5B8C-B14E-4872-BE9A-A0466EE875FC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163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3.34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9B5B8C-B14E-4872-BE9A-A0466EE875FC}" type="slidenum">
              <a:rPr lang="en-AU" smtClean="0"/>
              <a:pPr/>
              <a:t>12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82532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52584" y="5589240"/>
            <a:ext cx="731520" cy="455960"/>
          </a:xfrm>
        </p:spPr>
        <p:txBody>
          <a:bodyPr anchor="t"/>
          <a:lstStyle>
            <a:lvl1pPr>
              <a:defRPr sz="3600"/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600">
                <a:latin typeface="Gabriola" panose="04040605051002020D02" pitchFamily="82" charset="0"/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  <a:latin typeface="Gabriola" panose="04040605051002020D02" pitchFamily="82" charset="0"/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latin typeface="Gabriola" panose="04040605051002020D02" pitchFamily="82" charset="0"/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latin typeface="Gabriola" panose="04040605051002020D02" pitchFamily="82" charset="0"/>
              </a:defRPr>
            </a:lvl1pPr>
          </a:lstStyle>
          <a:p>
            <a:fld id="{62B1B13E-D5AF-485E-81A1-82A140076526}" type="datetime4">
              <a:rPr lang="en-US" smtClean="0"/>
              <a:pPr/>
              <a:t>August 28, 2019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Gabriola" panose="04040605051002020D02" pitchFamily="82" charset="0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openxmlformats.org/officeDocument/2006/relationships/hyperlink" Target="https://www.youtube.com/watch?v=KT_cHi*QJMw" TargetMode="External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TrSUexKajY" TargetMode="External"/><Relationship Id="rId2" Type="http://schemas.openxmlformats.org/officeDocument/2006/relationships/hyperlink" Target="https://www.bible.com/en-GB/videos/74-the-annunciation-mary-is-pregnant-from-lumoproject-dot-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indoor, floor, person&#10;&#10;Description automatically generated">
            <a:extLst>
              <a:ext uri="{FF2B5EF4-FFF2-40B4-BE49-F238E27FC236}">
                <a16:creationId xmlns:a16="http://schemas.microsoft.com/office/drawing/2014/main" id="{77ED9CDD-0FC9-4125-A36A-8B0B28179F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81" y="15391"/>
            <a:ext cx="10263914" cy="68426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6200000">
            <a:off x="5117968" y="1217442"/>
            <a:ext cx="1353530" cy="9505056"/>
          </a:xfrm>
        </p:spPr>
        <p:txBody>
          <a:bodyPr vert="vert"/>
          <a:lstStyle/>
          <a:p>
            <a:r>
              <a:rPr lang="en-A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First Disciple of Jesus</a:t>
            </a:r>
            <a:endParaRPr lang="en-AU" sz="8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5400000">
            <a:off x="11085582" y="458924"/>
            <a:ext cx="1368152" cy="827584"/>
          </a:xfrm>
        </p:spPr>
        <p:txBody>
          <a:bodyPr>
            <a:normAutofit/>
          </a:bodyPr>
          <a:lstStyle/>
          <a:p>
            <a:r>
              <a:rPr lang="en-AU" sz="4000" dirty="0">
                <a:solidFill>
                  <a:schemeClr val="bg1"/>
                </a:solidFill>
                <a:latin typeface="Gabriola" panose="04040605051002020D02" pitchFamily="82" charset="0"/>
              </a:rPr>
              <a:t>8.3.3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2DAC48D-A7C2-45CD-9DE1-575D9B0FB1DA}"/>
              </a:ext>
            </a:extLst>
          </p:cNvPr>
          <p:cNvSpPr/>
          <p:nvPr/>
        </p:nvSpPr>
        <p:spPr>
          <a:xfrm>
            <a:off x="0" y="0"/>
            <a:ext cx="767408" cy="6858000"/>
          </a:xfrm>
          <a:prstGeom prst="rect">
            <a:avLst/>
          </a:prstGeom>
          <a:solidFill>
            <a:srgbClr val="070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latin typeface="Gabriola" panose="04040605051002020D02" pitchFamily="82" charset="0"/>
            </a:endParaRPr>
          </a:p>
        </p:txBody>
      </p:sp>
      <p:pic>
        <p:nvPicPr>
          <p:cNvPr id="10" name="Picture 9" descr="A picture containing object, light&#10;&#10;Description automatically generated">
            <a:extLst>
              <a:ext uri="{FF2B5EF4-FFF2-40B4-BE49-F238E27FC236}">
                <a16:creationId xmlns:a16="http://schemas.microsoft.com/office/drawing/2014/main" id="{2AB0ADF6-4ED6-4805-8DD4-86796F04E4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88" y="211265"/>
            <a:ext cx="6041624" cy="287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6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at sitting in front of a building&#10;&#10;Description automatically generated">
            <a:extLst>
              <a:ext uri="{FF2B5EF4-FFF2-40B4-BE49-F238E27FC236}">
                <a16:creationId xmlns:a16="http://schemas.microsoft.com/office/drawing/2014/main" id="{E165DDDC-E296-4FD8-86D5-B2171D4EF9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8" t="10085" r="3669" b="3361"/>
          <a:stretch/>
        </p:blipFill>
        <p:spPr>
          <a:xfrm>
            <a:off x="5626517" y="116632"/>
            <a:ext cx="6480720" cy="47091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4838328" cy="994122"/>
          </a:xfrm>
        </p:spPr>
        <p:txBody>
          <a:bodyPr/>
          <a:lstStyle/>
          <a:p>
            <a:r>
              <a:rPr lang="en-A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Annunciation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352" y="1917682"/>
            <a:ext cx="10160000" cy="4800600"/>
          </a:xfrm>
        </p:spPr>
        <p:txBody>
          <a:bodyPr anchor="ctr"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3600" dirty="0"/>
              <a:t>What is the setting for the story?</a:t>
            </a:r>
            <a:endParaRPr lang="en-AU" sz="3600" dirty="0"/>
          </a:p>
          <a:p>
            <a:pPr lvl="0">
              <a:lnSpc>
                <a:spcPct val="150000"/>
              </a:lnSpc>
            </a:pPr>
            <a:r>
              <a:rPr lang="en-US" sz="3600" dirty="0"/>
              <a:t>Who was there?</a:t>
            </a:r>
            <a:endParaRPr lang="en-AU" sz="3600" dirty="0"/>
          </a:p>
          <a:p>
            <a:pPr lvl="0">
              <a:lnSpc>
                <a:spcPct val="150000"/>
              </a:lnSpc>
            </a:pPr>
            <a:r>
              <a:rPr lang="en-US" sz="3600" dirty="0"/>
              <a:t>How did Mary demonstrate her discipleship?</a:t>
            </a:r>
            <a:endParaRPr lang="en-AU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352584" y="5589240"/>
            <a:ext cx="731520" cy="455960"/>
          </a:xfrm>
        </p:spPr>
        <p:txBody>
          <a:bodyPr/>
          <a:lstStyle/>
          <a:p>
            <a:fld id="{2754ED01-E2A0-4C1E-8E21-014B9904157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B6A4822-BD40-4391-BE4C-E49FEC808A06}"/>
              </a:ext>
            </a:extLst>
          </p:cNvPr>
          <p:cNvSpPr txBox="1">
            <a:spLocks/>
          </p:cNvSpPr>
          <p:nvPr/>
        </p:nvSpPr>
        <p:spPr>
          <a:xfrm>
            <a:off x="609600" y="950193"/>
            <a:ext cx="4838328" cy="9941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Gabriola" panose="04040605051002020D02" pitchFamily="82" charset="0"/>
                <a:ea typeface="+mj-ea"/>
                <a:cs typeface="+mj-cs"/>
              </a:defRPr>
            </a:lvl1pPr>
          </a:lstStyle>
          <a:p>
            <a:r>
              <a:rPr lang="en-AU" sz="4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Luke 1:26-38</a:t>
            </a:r>
          </a:p>
        </p:txBody>
      </p:sp>
    </p:spTree>
    <p:extLst>
      <p:ext uri="{BB962C8B-B14F-4D97-AF65-F5344CB8AC3E}">
        <p14:creationId xmlns:p14="http://schemas.microsoft.com/office/powerpoint/2010/main" val="13598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408" y="253244"/>
            <a:ext cx="4032448" cy="1339552"/>
          </a:xfrm>
        </p:spPr>
        <p:txBody>
          <a:bodyPr/>
          <a:lstStyle/>
          <a:p>
            <a:r>
              <a:rPr lang="en-AU" dirty="0"/>
              <a:t>Gabriel Visits Mary</a:t>
            </a:r>
            <a:br>
              <a:rPr lang="en-AU" dirty="0"/>
            </a:br>
            <a:r>
              <a:rPr lang="en-AU" sz="2800" dirty="0"/>
              <a:t>(Luke 1:26 – 38)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>
              <a:hlinkClick r:id="rId5"/>
            </a:endParaRPr>
          </a:p>
          <a:p>
            <a:endParaRPr lang="en-AU" dirty="0">
              <a:hlinkClick r:id="rId5"/>
            </a:endParaRPr>
          </a:p>
          <a:p>
            <a:endParaRPr lang="en-AU" dirty="0">
              <a:hlinkClick r:id="rId5"/>
            </a:endParaRPr>
          </a:p>
        </p:txBody>
      </p:sp>
      <p:pic>
        <p:nvPicPr>
          <p:cNvPr id="3" name="The Angel Gabriel visits Mary. Luke 126-38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51856" y="2308598"/>
            <a:ext cx="7224464" cy="374769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F7162F8-DB30-4193-8EEB-8E2C7F05CA8C}"/>
              </a:ext>
            </a:extLst>
          </p:cNvPr>
          <p:cNvSpPr txBox="1">
            <a:spLocks/>
          </p:cNvSpPr>
          <p:nvPr/>
        </p:nvSpPr>
        <p:spPr>
          <a:xfrm>
            <a:off x="6528048" y="457200"/>
            <a:ext cx="4032448" cy="13395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Gabriola" panose="04040605051002020D02" pitchFamily="82" charset="0"/>
                <a:ea typeface="+mj-ea"/>
                <a:cs typeface="+mj-cs"/>
              </a:defRPr>
            </a:lvl1pPr>
          </a:lstStyle>
          <a:p>
            <a:pPr algn="r"/>
            <a:r>
              <a:rPr lang="en-AU" sz="2800" dirty="0"/>
              <a:t>Creative Commons (</a:t>
            </a:r>
            <a:r>
              <a:rPr lang="en-AU" sz="2800" dirty="0" err="1"/>
              <a:t>Lumo</a:t>
            </a:r>
            <a:r>
              <a:rPr lang="en-AU" sz="2800" dirty="0"/>
              <a:t> Project)</a:t>
            </a:r>
          </a:p>
        </p:txBody>
      </p:sp>
    </p:spTree>
    <p:extLst>
      <p:ext uri="{BB962C8B-B14F-4D97-AF65-F5344CB8AC3E}">
        <p14:creationId xmlns:p14="http://schemas.microsoft.com/office/powerpoint/2010/main" val="17664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1000">
        <p:fade/>
      </p:transition>
    </mc:Choice>
    <mc:Fallback xmlns="">
      <p:transition spd="med" advTm="1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5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Mary in the Scriptures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160000" cy="4800600"/>
          </a:xfrm>
        </p:spPr>
        <p:txBody>
          <a:bodyPr>
            <a:noAutofit/>
          </a:bodyPr>
          <a:lstStyle/>
          <a:p>
            <a:pPr marL="360000">
              <a:spcBef>
                <a:spcPts val="2400"/>
              </a:spcBef>
              <a:tabLst>
                <a:tab pos="2511425" algn="l"/>
              </a:tabLst>
            </a:pPr>
            <a:r>
              <a:rPr lang="en-AU" sz="3200" dirty="0"/>
              <a:t>Luke 1:39-56 	The visitation</a:t>
            </a:r>
          </a:p>
          <a:p>
            <a:pPr marL="360000">
              <a:spcBef>
                <a:spcPts val="2400"/>
              </a:spcBef>
              <a:tabLst>
                <a:tab pos="2511425" algn="l"/>
              </a:tabLst>
            </a:pPr>
            <a:r>
              <a:rPr lang="en-AU" sz="3200" dirty="0"/>
              <a:t> </a:t>
            </a:r>
            <a:r>
              <a:rPr lang="en-US" sz="3200" dirty="0"/>
              <a:t>Luke 2:1-21 	The birth of Jesus </a:t>
            </a:r>
            <a:endParaRPr lang="en-AU" sz="3200" dirty="0"/>
          </a:p>
          <a:p>
            <a:pPr marL="360000">
              <a:spcBef>
                <a:spcPts val="2400"/>
              </a:spcBef>
              <a:tabLst>
                <a:tab pos="2511425" algn="l"/>
              </a:tabLst>
            </a:pPr>
            <a:r>
              <a:rPr lang="en-US" sz="3200" dirty="0"/>
              <a:t> Luke 2:22-40 	The presentation in the Temple</a:t>
            </a:r>
            <a:endParaRPr lang="en-AU" sz="3200" dirty="0"/>
          </a:p>
          <a:p>
            <a:pPr marL="360000">
              <a:spcBef>
                <a:spcPts val="2400"/>
              </a:spcBef>
              <a:tabLst>
                <a:tab pos="2511425" algn="l"/>
              </a:tabLst>
            </a:pPr>
            <a:r>
              <a:rPr lang="en-US" sz="3200" dirty="0"/>
              <a:t> Luke 2: 41-52 	Finding Jesus in the Temple</a:t>
            </a:r>
            <a:endParaRPr lang="en-AU" sz="3200" dirty="0"/>
          </a:p>
          <a:p>
            <a:pPr marL="360000">
              <a:spcBef>
                <a:spcPts val="2400"/>
              </a:spcBef>
              <a:tabLst>
                <a:tab pos="2511425" algn="l"/>
              </a:tabLst>
            </a:pPr>
            <a:r>
              <a:rPr lang="en-US" sz="3200" dirty="0"/>
              <a:t> John 2:1-11  	Marriage feast of Cana</a:t>
            </a:r>
            <a:endParaRPr lang="en-AU" sz="3200" dirty="0"/>
          </a:p>
          <a:p>
            <a:pPr marL="360000">
              <a:spcBef>
                <a:spcPts val="2400"/>
              </a:spcBef>
              <a:tabLst>
                <a:tab pos="2511425" algn="l"/>
              </a:tabLst>
            </a:pPr>
            <a:r>
              <a:rPr lang="en-US" sz="3200" dirty="0"/>
              <a:t> John 19: 23-30 	Mary at the foot of the Cross</a:t>
            </a:r>
            <a:endParaRPr lang="en-AU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692C64D8-FCD7-4317-A7C6-237872C1CE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7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865"/>
            <a:ext cx="9282448" cy="686901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264173-9674-4CF6-86F9-BDAD1C173E06}"/>
              </a:ext>
            </a:extLst>
          </p:cNvPr>
          <p:cNvSpPr/>
          <p:nvPr/>
        </p:nvSpPr>
        <p:spPr>
          <a:xfrm>
            <a:off x="0" y="0"/>
            <a:ext cx="1847528" cy="6858000"/>
          </a:xfrm>
          <a:prstGeom prst="rect">
            <a:avLst/>
          </a:prstGeom>
          <a:solidFill>
            <a:srgbClr val="7FB9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latin typeface="Gabriola" panose="04040605051002020D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551994-B321-412C-B9D0-A31690368EAD}"/>
              </a:ext>
            </a:extLst>
          </p:cNvPr>
          <p:cNvSpPr/>
          <p:nvPr/>
        </p:nvSpPr>
        <p:spPr>
          <a:xfrm rot="5400000">
            <a:off x="-2060455" y="2353960"/>
            <a:ext cx="6048673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15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Visitation</a:t>
            </a:r>
          </a:p>
        </p:txBody>
      </p:sp>
    </p:spTree>
    <p:extLst>
      <p:ext uri="{BB962C8B-B14F-4D97-AF65-F5344CB8AC3E}">
        <p14:creationId xmlns:p14="http://schemas.microsoft.com/office/powerpoint/2010/main" val="182849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C77409BE-701E-4145-A7EB-208E119F5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94FF92-2AEB-4798-8501-B202248558DF}"/>
              </a:ext>
            </a:extLst>
          </p:cNvPr>
          <p:cNvSpPr/>
          <p:nvPr/>
        </p:nvSpPr>
        <p:spPr>
          <a:xfrm rot="5400000">
            <a:off x="-2060455" y="2353960"/>
            <a:ext cx="6048673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15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Birth of Jesus</a:t>
            </a:r>
          </a:p>
        </p:txBody>
      </p:sp>
    </p:spTree>
    <p:extLst>
      <p:ext uri="{BB962C8B-B14F-4D97-AF65-F5344CB8AC3E}">
        <p14:creationId xmlns:p14="http://schemas.microsoft.com/office/powerpoint/2010/main" val="97365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standing next to a person&#10;&#10;Description automatically generated">
            <a:extLst>
              <a:ext uri="{FF2B5EF4-FFF2-40B4-BE49-F238E27FC236}">
                <a16:creationId xmlns:a16="http://schemas.microsoft.com/office/drawing/2014/main" id="{B2B5D50A-51C6-4D92-AE3B-3B49CF534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767D3B-DE28-44CF-9679-297DB04683D7}"/>
              </a:ext>
            </a:extLst>
          </p:cNvPr>
          <p:cNvSpPr/>
          <p:nvPr/>
        </p:nvSpPr>
        <p:spPr>
          <a:xfrm rot="5400000">
            <a:off x="-2127354" y="2507339"/>
            <a:ext cx="6408713" cy="1915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Jesus’ presentation</a:t>
            </a:r>
          </a:p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in the temple</a:t>
            </a:r>
          </a:p>
        </p:txBody>
      </p:sp>
    </p:spTree>
    <p:extLst>
      <p:ext uri="{BB962C8B-B14F-4D97-AF65-F5344CB8AC3E}">
        <p14:creationId xmlns:p14="http://schemas.microsoft.com/office/powerpoint/2010/main" val="278664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DF8ACCA-CE3F-4A75-9B6B-F397DC8F26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767D3B-DE28-44CF-9679-297DB04683D7}"/>
              </a:ext>
            </a:extLst>
          </p:cNvPr>
          <p:cNvSpPr/>
          <p:nvPr/>
        </p:nvSpPr>
        <p:spPr>
          <a:xfrm rot="5400000">
            <a:off x="-1443277" y="1823261"/>
            <a:ext cx="5040559" cy="1915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Jesus teaching</a:t>
            </a:r>
          </a:p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in the temple</a:t>
            </a:r>
          </a:p>
        </p:txBody>
      </p:sp>
    </p:spTree>
    <p:extLst>
      <p:ext uri="{BB962C8B-B14F-4D97-AF65-F5344CB8AC3E}">
        <p14:creationId xmlns:p14="http://schemas.microsoft.com/office/powerpoint/2010/main" val="266789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00B2052C-3A5D-4D4D-9DEE-0DA9190887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767D3B-DE28-44CF-9679-297DB04683D7}"/>
              </a:ext>
            </a:extLst>
          </p:cNvPr>
          <p:cNvSpPr/>
          <p:nvPr/>
        </p:nvSpPr>
        <p:spPr>
          <a:xfrm rot="5400000">
            <a:off x="-2163358" y="2992182"/>
            <a:ext cx="6480720" cy="1017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Wedding at Cana</a:t>
            </a:r>
          </a:p>
        </p:txBody>
      </p:sp>
    </p:spTree>
    <p:extLst>
      <p:ext uri="{BB962C8B-B14F-4D97-AF65-F5344CB8AC3E}">
        <p14:creationId xmlns:p14="http://schemas.microsoft.com/office/powerpoint/2010/main" val="384727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woman, sitting&#10;&#10;Description automatically generated">
            <a:extLst>
              <a:ext uri="{FF2B5EF4-FFF2-40B4-BE49-F238E27FC236}">
                <a16:creationId xmlns:a16="http://schemas.microsoft.com/office/drawing/2014/main" id="{49052CA4-F3FF-4023-90C5-9C4C2F7BF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814" y="-31778"/>
            <a:ext cx="12248494" cy="688977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767D3B-DE28-44CF-9679-297DB04683D7}"/>
              </a:ext>
            </a:extLst>
          </p:cNvPr>
          <p:cNvSpPr/>
          <p:nvPr/>
        </p:nvSpPr>
        <p:spPr>
          <a:xfrm rot="5400000">
            <a:off x="-2127354" y="2956178"/>
            <a:ext cx="6408712" cy="1017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Mary at the Cross</a:t>
            </a:r>
          </a:p>
        </p:txBody>
      </p:sp>
    </p:spTree>
    <p:extLst>
      <p:ext uri="{BB962C8B-B14F-4D97-AF65-F5344CB8AC3E}">
        <p14:creationId xmlns:p14="http://schemas.microsoft.com/office/powerpoint/2010/main" val="210923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omantic Piano Instrumental Music-Beautiful Mind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74504" y="4653136"/>
            <a:ext cx="609600" cy="6096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Picture 5" descr="A picture containing wall, indoor, silhouette, orange&#10;&#10;Description automatically generated">
            <a:extLst>
              <a:ext uri="{FF2B5EF4-FFF2-40B4-BE49-F238E27FC236}">
                <a16:creationId xmlns:a16="http://schemas.microsoft.com/office/drawing/2014/main" id="{A52BF7E5-F48D-498F-9346-E6C05F1B151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5" t="9380" r="55" b="4554"/>
          <a:stretch/>
        </p:blipFill>
        <p:spPr>
          <a:xfrm>
            <a:off x="0" y="0"/>
            <a:ext cx="11280576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BEDFDB2-D048-4BF3-9171-C8F6430EBF3B}"/>
              </a:ext>
            </a:extLst>
          </p:cNvPr>
          <p:cNvSpPr/>
          <p:nvPr/>
        </p:nvSpPr>
        <p:spPr>
          <a:xfrm rot="5400000">
            <a:off x="-2127354" y="2956178"/>
            <a:ext cx="6408712" cy="1017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Wedding @ Cana</a:t>
            </a:r>
          </a:p>
        </p:txBody>
      </p:sp>
    </p:spTree>
    <p:extLst>
      <p:ext uri="{BB962C8B-B14F-4D97-AF65-F5344CB8AC3E}">
        <p14:creationId xmlns:p14="http://schemas.microsoft.com/office/powerpoint/2010/main" val="63227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7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K-Magnificat">
            <a:hlinkClick r:id="" action="ppaction://media"/>
            <a:extLst>
              <a:ext uri="{FF2B5EF4-FFF2-40B4-BE49-F238E27FC236}">
                <a16:creationId xmlns:a16="http://schemas.microsoft.com/office/drawing/2014/main" id="{D09C455C-93F4-4CE3-AA47-FF3527B6A41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22515" y="0"/>
            <a:ext cx="12192000" cy="6858000"/>
          </a:xfrm>
          <a:prstGeom prst="rect">
            <a:avLst/>
          </a:prstGeom>
        </p:spPr>
      </p:pic>
      <p:pic>
        <p:nvPicPr>
          <p:cNvPr id="9" name="Content Placeholder 8" descr="A picture containing sky, outdoor, water, sunset&#10;&#10;Description automatically generated">
            <a:extLst>
              <a:ext uri="{FF2B5EF4-FFF2-40B4-BE49-F238E27FC236}">
                <a16:creationId xmlns:a16="http://schemas.microsoft.com/office/drawing/2014/main" id="{FAEE3D7E-E461-4B4E-8261-AFA1D22CDE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78"/>
          <a:stretch/>
        </p:blipFill>
        <p:spPr>
          <a:xfrm>
            <a:off x="-22515" y="-1"/>
            <a:ext cx="11303091" cy="685800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BEDFDB2-D048-4BF3-9171-C8F6430EBF3B}"/>
              </a:ext>
            </a:extLst>
          </p:cNvPr>
          <p:cNvSpPr/>
          <p:nvPr/>
        </p:nvSpPr>
        <p:spPr>
          <a:xfrm>
            <a:off x="335360" y="188640"/>
            <a:ext cx="6408712" cy="1915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Magnificat</a:t>
            </a:r>
          </a:p>
          <a:p>
            <a:pPr>
              <a:lnSpc>
                <a:spcPts val="7000"/>
              </a:lnSpc>
            </a:pPr>
            <a:r>
              <a:rPr lang="en-AU" sz="88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Stephen Kirk</a:t>
            </a:r>
          </a:p>
        </p:txBody>
      </p:sp>
    </p:spTree>
    <p:extLst>
      <p:ext uri="{BB962C8B-B14F-4D97-AF65-F5344CB8AC3E}">
        <p14:creationId xmlns:p14="http://schemas.microsoft.com/office/powerpoint/2010/main" val="373727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4000">
        <p:fade/>
      </p:transition>
    </mc:Choice>
    <mc:Fallback xmlns="">
      <p:transition spd="med" advTm="2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99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</a:schemeClr>
            </a:gs>
            <a:gs pos="75000">
              <a:schemeClr val="bg1">
                <a:shade val="100000"/>
                <a:satMod val="115000"/>
              </a:schemeClr>
            </a:gs>
            <a:gs pos="100000">
              <a:schemeClr val="bg1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AU" dirty="0"/>
              <a:t>Concluding Prayer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D1FAA6-39C4-4DC2-92F6-E9DDFECA8F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1" r="12262" b="-1"/>
          <a:stretch/>
        </p:blipFill>
        <p:spPr>
          <a:xfrm>
            <a:off x="609600" y="1536192"/>
            <a:ext cx="4876800" cy="4590288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892800" y="404664"/>
            <a:ext cx="4876800" cy="617869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AU" sz="3600" dirty="0"/>
              <a:t>Hail Mary, full of grace,</a:t>
            </a:r>
            <a:br>
              <a:rPr lang="en-AU" sz="3600" dirty="0"/>
            </a:br>
            <a:r>
              <a:rPr lang="en-AU" sz="3600" dirty="0"/>
              <a:t>the Lord is with you.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AU" sz="3600" dirty="0"/>
              <a:t>Blessed are you among women and blessed is the fruit of your womb, Jesus.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AU" sz="3600" dirty="0"/>
              <a:t>Holy Mary, Mother of God, </a:t>
            </a:r>
            <a:br>
              <a:rPr lang="en-AU" sz="3600" dirty="0"/>
            </a:br>
            <a:r>
              <a:rPr lang="en-AU" sz="3600" dirty="0"/>
              <a:t>pray for us sinners,</a:t>
            </a:r>
            <a:br>
              <a:rPr lang="en-AU" sz="3600" dirty="0"/>
            </a:br>
            <a:r>
              <a:rPr lang="en-AU" sz="3600" dirty="0"/>
              <a:t>now and at the </a:t>
            </a:r>
            <a:br>
              <a:rPr lang="en-AU" sz="3600" dirty="0"/>
            </a:br>
            <a:r>
              <a:rPr lang="en-AU" sz="3600" dirty="0"/>
              <a:t>hour of our death.</a:t>
            </a:r>
            <a:br>
              <a:rPr lang="en-AU" sz="3600" dirty="0"/>
            </a:br>
            <a:r>
              <a:rPr lang="en-AU" sz="3600" dirty="0"/>
              <a:t>Amen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352584" y="5538805"/>
            <a:ext cx="731520" cy="588352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anchor="ctr">
            <a:normAutofit fontScale="92500" lnSpcReduction="10000"/>
          </a:bodyPr>
          <a:lstStyle/>
          <a:p>
            <a:pPr>
              <a:spcAft>
                <a:spcPts val="600"/>
              </a:spcAft>
            </a:pPr>
            <a:fld id="{2754ED01-E2A0-4C1E-8E21-014B99041579}" type="slidenum">
              <a:rPr lang="en-US" sz="4100"/>
              <a:pPr>
                <a:spcAft>
                  <a:spcPts val="600"/>
                </a:spcAft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32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28248" y="274638"/>
            <a:ext cx="2441352" cy="1143000"/>
          </a:xfrm>
        </p:spPr>
        <p:txBody>
          <a:bodyPr/>
          <a:lstStyle/>
          <a:p>
            <a:pPr algn="r"/>
            <a:r>
              <a:rPr lang="en-AU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32656"/>
            <a:ext cx="7718648" cy="475252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AU" sz="1800" dirty="0"/>
              <a:t>The Annunciation</a:t>
            </a:r>
            <a:br>
              <a:rPr lang="en-AU" sz="1800" dirty="0"/>
            </a:br>
            <a:r>
              <a:rPr lang="en-AU" sz="1800" dirty="0">
                <a:hlinkClick r:id="rId2"/>
              </a:rPr>
              <a:t>https://www.bible.com/en-GB/videos/74-the-annunciation-mary-is-pregnant-from-lumoproject-dot-com </a:t>
            </a:r>
            <a:r>
              <a:rPr lang="en-AU" sz="1800" dirty="0"/>
              <a:t>creative commons licence. Video from </a:t>
            </a:r>
            <a:r>
              <a:rPr lang="en-AU" sz="1800" dirty="0" err="1"/>
              <a:t>lumoproject</a:t>
            </a:r>
            <a:endParaRPr lang="en-AU" sz="1800" dirty="0"/>
          </a:p>
          <a:p>
            <a:pPr marL="114300" indent="0">
              <a:buNone/>
            </a:pPr>
            <a:endParaRPr lang="en-AU" sz="1800" dirty="0"/>
          </a:p>
          <a:p>
            <a:pPr marL="114300" indent="0">
              <a:buNone/>
            </a:pPr>
            <a:r>
              <a:rPr lang="en-AU" sz="1800" dirty="0"/>
              <a:t>Romantic Piano Instrumental Music-Beautiful Mind</a:t>
            </a:r>
          </a:p>
          <a:p>
            <a:pPr marL="114300" indent="0">
              <a:buNone/>
            </a:pPr>
            <a:r>
              <a:rPr lang="en-AU" sz="1800" dirty="0">
                <a:hlinkClick r:id="rId3"/>
              </a:rPr>
              <a:t>https://www.youtube.com/watch?v=WTrSUexKajY</a:t>
            </a:r>
            <a:endParaRPr lang="en-AU" sz="1800" dirty="0"/>
          </a:p>
          <a:p>
            <a:pPr marL="114300" indent="0">
              <a:buNone/>
            </a:pPr>
            <a:r>
              <a:rPr lang="en-AU" sz="1800" dirty="0"/>
              <a:t>Travis A King – creative commons licence</a:t>
            </a:r>
          </a:p>
          <a:p>
            <a:pPr marL="114300" indent="0">
              <a:buNone/>
            </a:pPr>
            <a:endParaRPr lang="en-AU" sz="1800" dirty="0"/>
          </a:p>
          <a:p>
            <a:pPr marL="114300" indent="0">
              <a:buNone/>
            </a:pPr>
            <a:r>
              <a:rPr lang="en-AU" sz="1800" dirty="0"/>
              <a:t>Song: Magnificat by Stephen Kirk. </a:t>
            </a:r>
            <a:r>
              <a:rPr lang="en-GB" sz="1800" dirty="0"/>
              <a:t>Used with permission under licence. </a:t>
            </a:r>
            <a:r>
              <a:rPr lang="en-AU" sz="1800" dirty="0"/>
              <a:t> All rights reserved.</a:t>
            </a:r>
          </a:p>
          <a:p>
            <a:pPr marL="114300" indent="0">
              <a:buNone/>
            </a:pPr>
            <a:endParaRPr lang="en-AU" sz="1800" dirty="0"/>
          </a:p>
          <a:p>
            <a:pPr marL="114300" indent="0">
              <a:buNone/>
            </a:pPr>
            <a:r>
              <a:rPr lang="en-AU" sz="1800" dirty="0"/>
              <a:t>Images: Vectors purchased from shutterstock.com</a:t>
            </a:r>
          </a:p>
          <a:p>
            <a:pPr marL="114300" indent="0">
              <a:buNone/>
            </a:pPr>
            <a:r>
              <a:rPr lang="en-AU" sz="1800" dirty="0"/>
              <a:t>Photos taken from the lumoproject.com (via freebibleimages.org) – used with permission</a:t>
            </a:r>
          </a:p>
          <a:p>
            <a:pPr marL="114300" indent="0">
              <a:buNone/>
            </a:pPr>
            <a:endParaRPr lang="en-AU" sz="2000" dirty="0"/>
          </a:p>
          <a:p>
            <a:pPr marL="114300" indent="0">
              <a:buNone/>
            </a:pPr>
            <a:endParaRPr lang="en-AU" sz="2000" dirty="0"/>
          </a:p>
          <a:p>
            <a:pPr marL="114300" indent="0">
              <a:buNone/>
            </a:pPr>
            <a:endParaRPr lang="en-AU" sz="2000" dirty="0"/>
          </a:p>
          <a:p>
            <a:pPr marL="114300" indent="0">
              <a:buNone/>
            </a:pPr>
            <a:endParaRPr lang="en-AU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84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Custom 3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7C71C89241849A80DABBEF14F3F3B" ma:contentTypeVersion="16" ma:contentTypeDescription="Create a new document." ma:contentTypeScope="" ma:versionID="9a5d64c0cb36e5888dfd3d5ebd22d52b">
  <xsd:schema xmlns:xsd="http://www.w3.org/2001/XMLSchema" xmlns:xs="http://www.w3.org/2001/XMLSchema" xmlns:p="http://schemas.microsoft.com/office/2006/metadata/properties" xmlns:ns2="756f9fca-6c8b-4e72-98d6-4f1de215d9c9" xmlns:ns3="86d7f084-eb42-418b-839a-d70071c42069" targetNamespace="http://schemas.microsoft.com/office/2006/metadata/properties" ma:root="true" ma:fieldsID="e1fa94a1a48dfc97c261bca641c663d0" ns2:_="" ns3:_="">
    <xsd:import namespace="756f9fca-6c8b-4e72-98d6-4f1de215d9c9"/>
    <xsd:import namespace="86d7f084-eb42-418b-839a-d70071c420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6f9fca-6c8b-4e72-98d6-4f1de215d9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a085930-80ae-4405-a647-be616eaa507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d7f084-eb42-418b-839a-d70071c4206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1b3579cf-7041-4f6b-aee0-e8d403e7c7ca}" ma:internalName="TaxCatchAll" ma:showField="CatchAllData" ma:web="86d7f084-eb42-418b-839a-d70071c420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56f9fca-6c8b-4e72-98d6-4f1de215d9c9">
      <Terms xmlns="http://schemas.microsoft.com/office/infopath/2007/PartnerControls"/>
    </lcf76f155ced4ddcb4097134ff3c332f>
    <TaxCatchAll xmlns="86d7f084-eb42-418b-839a-d70071c42069" xsi:nil="true"/>
  </documentManagement>
</p:properties>
</file>

<file path=customXml/itemProps1.xml><?xml version="1.0" encoding="utf-8"?>
<ds:datastoreItem xmlns:ds="http://schemas.openxmlformats.org/officeDocument/2006/customXml" ds:itemID="{CAF08074-BB01-4E7C-981B-C167DDE3C3D3}"/>
</file>

<file path=customXml/itemProps2.xml><?xml version="1.0" encoding="utf-8"?>
<ds:datastoreItem xmlns:ds="http://schemas.openxmlformats.org/officeDocument/2006/customXml" ds:itemID="{A591D526-DF96-452C-832D-D3218A7C120B}"/>
</file>

<file path=customXml/itemProps3.xml><?xml version="1.0" encoding="utf-8"?>
<ds:datastoreItem xmlns:ds="http://schemas.openxmlformats.org/officeDocument/2006/customXml" ds:itemID="{531AF81D-8BDD-4DF0-8122-A3DB3E4F67D5}"/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121</Words>
  <Application>Microsoft Office PowerPoint</Application>
  <PresentationFormat>Widescreen</PresentationFormat>
  <Paragraphs>62</Paragraphs>
  <Slides>14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Gabriola</vt:lpstr>
      <vt:lpstr>Adjacency</vt:lpstr>
      <vt:lpstr>The First Disciple of Jesus</vt:lpstr>
      <vt:lpstr>The Annunciation</vt:lpstr>
      <vt:lpstr>Gabriel Visits Mary (Luke 1:26 – 38)</vt:lpstr>
      <vt:lpstr>Mary in the Scriptures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Concluding Prayer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Jesus’ First Disciple</dc:title>
  <dc:creator>Richard Healey</dc:creator>
  <cp:lastModifiedBy>Richard Healey</cp:lastModifiedBy>
  <cp:revision>15</cp:revision>
  <cp:lastPrinted>2019-08-28T02:40:14Z</cp:lastPrinted>
  <dcterms:created xsi:type="dcterms:W3CDTF">2019-05-30T01:29:34Z</dcterms:created>
  <dcterms:modified xsi:type="dcterms:W3CDTF">2019-08-28T02:42:33Z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0x0101006A27C71C89241849A80DABBEF14F3F3B</vt:lpwstr>
  </property>
</Properties>
</file>