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fntdata" ContentType="application/x-fontdata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Masters/slideMaster1.xml" ContentType="application/vnd.openxmlformats-officedocument.presentationml.slideMaster+xml"/>
  <Override PartName="/ppt/notesSlides/notesSlide1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3"/>
  </p:notesMasterIdLst>
  <p:sldIdLst>
    <p:sldId id="267" r:id="rId2"/>
    <p:sldId id="268" r:id="rId3"/>
    <p:sldId id="269" r:id="rId4"/>
    <p:sldId id="270" r:id="rId5"/>
    <p:sldId id="271" r:id="rId6"/>
    <p:sldId id="259" r:id="rId7"/>
    <p:sldId id="260" r:id="rId8"/>
    <p:sldId id="263" r:id="rId9"/>
    <p:sldId id="266" r:id="rId10"/>
    <p:sldId id="272" r:id="rId11"/>
    <p:sldId id="264" r:id="rId12"/>
  </p:sldIdLst>
  <p:sldSz cx="12192000" cy="6858000"/>
  <p:notesSz cx="6858000" cy="9144000"/>
  <p:embeddedFontLst>
    <p:embeddedFont>
      <p:font typeface="Alegreya Sans Light" panose="00000400000000000000" pitchFamily="2" charset="0"/>
      <p:regular r:id="rId14"/>
      <p:italic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3"/>
    <p:restoredTop sz="93447"/>
  </p:normalViewPr>
  <p:slideViewPr>
    <p:cSldViewPr>
      <p:cViewPr varScale="1">
        <p:scale>
          <a:sx n="97" d="100"/>
          <a:sy n="97" d="100"/>
        </p:scale>
        <p:origin x="108" y="2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customXml" Target="../customXml/item3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E5DF81-BB26-4235-BEC8-8DF20FFFBDFF}" type="datetimeFigureOut">
              <a:rPr lang="en-AU" smtClean="0"/>
              <a:t>5/09/2019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075954-52D5-4721-A5AE-C55E645E94D2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862664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Slide will automatically transition at end of the video.</a:t>
            </a:r>
            <a:r>
              <a:rPr lang="en-AU" dirty="0"/>
              <a:t> 4.05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B075954-52D5-4721-A5AE-C55E645E94D2}" type="slidenum">
              <a:rPr lang="en-AU" smtClean="0"/>
              <a:t>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472107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Slide will automatically transition at end of the video.</a:t>
            </a:r>
            <a:r>
              <a:rPr lang="en-AU" dirty="0"/>
              <a:t> 4.26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B075954-52D5-4721-A5AE-C55E645E94D2}" type="slidenum">
              <a:rPr lang="en-AU" smtClean="0"/>
              <a:t>10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01956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27FD9-5237-4CD0-AEF7-28DCE3A5EDB0}" type="datetimeFigureOut">
              <a:rPr lang="en-AU" smtClean="0"/>
              <a:t>5/09/2019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78704-BF7E-4CC4-9B85-51A4A6A5B53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94951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27FD9-5237-4CD0-AEF7-28DCE3A5EDB0}" type="datetimeFigureOut">
              <a:rPr lang="en-AU" smtClean="0"/>
              <a:t>5/09/2019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78704-BF7E-4CC4-9B85-51A4A6A5B53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77842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27FD9-5237-4CD0-AEF7-28DCE3A5EDB0}" type="datetimeFigureOut">
              <a:rPr lang="en-AU" smtClean="0"/>
              <a:t>5/09/2019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78704-BF7E-4CC4-9B85-51A4A6A5B53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7433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27FD9-5237-4CD0-AEF7-28DCE3A5EDB0}" type="datetimeFigureOut">
              <a:rPr lang="en-AU" smtClean="0"/>
              <a:t>5/09/2019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78704-BF7E-4CC4-9B85-51A4A6A5B53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45726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27FD9-5237-4CD0-AEF7-28DCE3A5EDB0}" type="datetimeFigureOut">
              <a:rPr lang="en-AU" smtClean="0"/>
              <a:t>5/09/2019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78704-BF7E-4CC4-9B85-51A4A6A5B53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607488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27FD9-5237-4CD0-AEF7-28DCE3A5EDB0}" type="datetimeFigureOut">
              <a:rPr lang="en-AU" smtClean="0"/>
              <a:t>5/09/2019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78704-BF7E-4CC4-9B85-51A4A6A5B53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10201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27FD9-5237-4CD0-AEF7-28DCE3A5EDB0}" type="datetimeFigureOut">
              <a:rPr lang="en-AU" smtClean="0"/>
              <a:t>5/09/2019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78704-BF7E-4CC4-9B85-51A4A6A5B53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76250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27FD9-5237-4CD0-AEF7-28DCE3A5EDB0}" type="datetimeFigureOut">
              <a:rPr lang="en-AU" smtClean="0"/>
              <a:t>5/09/2019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78704-BF7E-4CC4-9B85-51A4A6A5B53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08233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27FD9-5237-4CD0-AEF7-28DCE3A5EDB0}" type="datetimeFigureOut">
              <a:rPr lang="en-AU" smtClean="0"/>
              <a:t>5/09/2019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78704-BF7E-4CC4-9B85-51A4A6A5B53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32034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27FD9-5237-4CD0-AEF7-28DCE3A5EDB0}" type="datetimeFigureOut">
              <a:rPr lang="en-AU" smtClean="0"/>
              <a:t>5/09/2019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78704-BF7E-4CC4-9B85-51A4A6A5B53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57258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27FD9-5237-4CD0-AEF7-28DCE3A5EDB0}" type="datetimeFigureOut">
              <a:rPr lang="en-AU" smtClean="0"/>
              <a:t>5/09/2019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78704-BF7E-4CC4-9B85-51A4A6A5B53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76314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527FD9-5237-4CD0-AEF7-28DCE3A5EDB0}" type="datetimeFigureOut">
              <a:rPr lang="en-AU" smtClean="0"/>
              <a:t>5/09/2019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078704-BF7E-4CC4-9B85-51A4A6A5B536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97029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Relationship Id="rId9" Type="http://schemas.openxmlformats.org/officeDocument/2006/relationships/image" Target="../media/image1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5.png"/><Relationship Id="rId4" Type="http://schemas.openxmlformats.org/officeDocument/2006/relationships/notesSlide" Target="../notesSlides/notesSlid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7.JP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5" Type="http://schemas.openxmlformats.org/officeDocument/2006/relationships/image" Target="../media/image19.png"/><Relationship Id="rId4" Type="http://schemas.openxmlformats.org/officeDocument/2006/relationships/notesSlide" Target="../notesSlides/notesSlide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aritas.org.au/projectcompassion/videos/australia-uncle-richard-video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086EA0-680F-4B57-A209-1AA622D3FF6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F94753-19E6-43B8-B090-ACC6C5D1680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close up of a tree&#10;&#10;Description automatically generated">
            <a:extLst>
              <a:ext uri="{FF2B5EF4-FFF2-40B4-BE49-F238E27FC236}">
                <a16:creationId xmlns:a16="http://schemas.microsoft.com/office/drawing/2014/main" id="{18251F1C-1508-4FB6-A52C-340514E51D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18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086EA0-680F-4B57-A209-1AA622D3FF6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F94753-19E6-43B8-B090-ACC6C5D1680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2365E69-4E4C-4115-969E-905F8BB357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119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086EA0-680F-4B57-A209-1AA622D3FF6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F94753-19E6-43B8-B090-ACC6C5D1680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3373C017-DA78-45E2-A2A2-AD8A0BF714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71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086EA0-680F-4B57-A209-1AA622D3FF6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F94753-19E6-43B8-B090-ACC6C5D1680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7E01510-CD87-479C-848C-6092F899AB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387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086EA0-680F-4B57-A209-1AA622D3FF6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F94753-19E6-43B8-B090-ACC6C5D1680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5" name="Picture 4" descr="A picture containing mammal, animal, cow, outdoor&#10;&#10;Description automatically generated">
            <a:extLst>
              <a:ext uri="{FF2B5EF4-FFF2-40B4-BE49-F238E27FC236}">
                <a16:creationId xmlns:a16="http://schemas.microsoft.com/office/drawing/2014/main" id="{0FEA94FA-185E-4E8C-84B3-9E17C3CD33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568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3511" y="128300"/>
            <a:ext cx="8964488" cy="1143000"/>
          </a:xfrm>
        </p:spPr>
        <p:txBody>
          <a:bodyPr>
            <a:noAutofit/>
          </a:bodyPr>
          <a:lstStyle/>
          <a:p>
            <a:r>
              <a:rPr lang="en-AU" sz="4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greya Sans Light" panose="00000400000000000000" pitchFamily="2" charset="0"/>
              </a:rPr>
              <a:t>Who are the marginalised today?</a:t>
            </a:r>
          </a:p>
        </p:txBody>
      </p:sp>
      <p:pic>
        <p:nvPicPr>
          <p:cNvPr id="11" name="Picture 10" descr="A picture containing person, outdoor, ground, fence&#10;&#10;Description automatically generated">
            <a:extLst>
              <a:ext uri="{FF2B5EF4-FFF2-40B4-BE49-F238E27FC236}">
                <a16:creationId xmlns:a16="http://schemas.microsoft.com/office/drawing/2014/main" id="{401A73C6-B6D6-4879-9BFE-1015A5BB057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241979"/>
            <a:ext cx="2915816" cy="2186862"/>
          </a:xfrm>
          <a:prstGeom prst="rect">
            <a:avLst/>
          </a:prstGeom>
        </p:spPr>
      </p:pic>
      <p:pic>
        <p:nvPicPr>
          <p:cNvPr id="13" name="Picture 12" descr="A picture containing grass, outdoor, ground&#10;&#10;Description automatically generated">
            <a:extLst>
              <a:ext uri="{FF2B5EF4-FFF2-40B4-BE49-F238E27FC236}">
                <a16:creationId xmlns:a16="http://schemas.microsoft.com/office/drawing/2014/main" id="{C83932D7-9305-47F0-B198-F4732C58C48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63"/>
          <a:stretch/>
        </p:blipFill>
        <p:spPr>
          <a:xfrm>
            <a:off x="7450020" y="4261937"/>
            <a:ext cx="2352934" cy="228870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C015A9B-D887-4EE9-B933-1A815C9D4EA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4977" y="1096125"/>
            <a:ext cx="3147346" cy="2098231"/>
          </a:xfrm>
          <a:prstGeom prst="rect">
            <a:avLst/>
          </a:prstGeom>
        </p:spPr>
      </p:pic>
      <p:pic>
        <p:nvPicPr>
          <p:cNvPr id="19" name="Picture 18" descr="A group of people standing in front of a crowd&#10;&#10;Description automatically generated">
            <a:extLst>
              <a:ext uri="{FF2B5EF4-FFF2-40B4-BE49-F238E27FC236}">
                <a16:creationId xmlns:a16="http://schemas.microsoft.com/office/drawing/2014/main" id="{95939CD3-7E69-452F-9E7D-BE6B9D991D7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159" y="1083467"/>
            <a:ext cx="3384841" cy="2256238"/>
          </a:xfrm>
          <a:prstGeom prst="rect">
            <a:avLst/>
          </a:prstGeom>
        </p:spPr>
      </p:pic>
      <p:pic>
        <p:nvPicPr>
          <p:cNvPr id="21" name="Picture 20" descr="A picture containing building, outdoor, ground, person&#10;&#10;Description automatically generated">
            <a:extLst>
              <a:ext uri="{FF2B5EF4-FFF2-40B4-BE49-F238E27FC236}">
                <a16:creationId xmlns:a16="http://schemas.microsoft.com/office/drawing/2014/main" id="{0D1016B9-6115-4690-BDF7-DB2E039B9B6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95" r="21528"/>
          <a:stretch/>
        </p:blipFill>
        <p:spPr>
          <a:xfrm>
            <a:off x="4795717" y="3973839"/>
            <a:ext cx="2427527" cy="2464112"/>
          </a:xfrm>
          <a:prstGeom prst="rect">
            <a:avLst/>
          </a:prstGeom>
        </p:spPr>
      </p:pic>
      <p:pic>
        <p:nvPicPr>
          <p:cNvPr id="23" name="Picture 22" descr="A person wearing a black shirt&#10;&#10;Description automatically generated">
            <a:extLst>
              <a:ext uri="{FF2B5EF4-FFF2-40B4-BE49-F238E27FC236}">
                <a16:creationId xmlns:a16="http://schemas.microsoft.com/office/drawing/2014/main" id="{61642C77-DF5A-4325-8CA5-EAFFBB80C09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825"/>
          <a:stretch/>
        </p:blipFill>
        <p:spPr>
          <a:xfrm>
            <a:off x="2455075" y="3587353"/>
            <a:ext cx="2562158" cy="2661645"/>
          </a:xfrm>
          <a:prstGeom prst="rect">
            <a:avLst/>
          </a:prstGeom>
        </p:spPr>
      </p:pic>
      <p:pic>
        <p:nvPicPr>
          <p:cNvPr id="25" name="Picture 24" descr="A person sitting in front of a building&#10;&#10;Description automatically generated">
            <a:extLst>
              <a:ext uri="{FF2B5EF4-FFF2-40B4-BE49-F238E27FC236}">
                <a16:creationId xmlns:a16="http://schemas.microsoft.com/office/drawing/2014/main" id="{D494080B-55F9-4608-88E4-C7EF119D7426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400" r="8701"/>
          <a:stretch/>
        </p:blipFill>
        <p:spPr>
          <a:xfrm>
            <a:off x="9281775" y="1271300"/>
            <a:ext cx="2772448" cy="2722127"/>
          </a:xfrm>
          <a:prstGeom prst="rect">
            <a:avLst/>
          </a:prstGeom>
        </p:spPr>
      </p:pic>
      <p:pic>
        <p:nvPicPr>
          <p:cNvPr id="27" name="Picture 26" descr="A group of people standing next to a cow&#10;&#10;Description automatically generated">
            <a:extLst>
              <a:ext uri="{FF2B5EF4-FFF2-40B4-BE49-F238E27FC236}">
                <a16:creationId xmlns:a16="http://schemas.microsoft.com/office/drawing/2014/main" id="{2C48A203-54D2-423D-9952-DA3DBD86E83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119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sz="5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Uncle Richard Video</a:t>
            </a:r>
            <a:br>
              <a:rPr lang="en-A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A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n-AU" sz="3600" dirty="0"/>
              <a:t>Caritas Australia)</a:t>
            </a:r>
          </a:p>
        </p:txBody>
      </p:sp>
      <p:pic>
        <p:nvPicPr>
          <p:cNvPr id="6" name="Project Compassion 2017 - Uncle Richard's story">
            <a:hlinkClick r:id="" action="ppaction://media"/>
            <a:extLst>
              <a:ext uri="{FF2B5EF4-FFF2-40B4-BE49-F238E27FC236}">
                <a16:creationId xmlns:a16="http://schemas.microsoft.com/office/drawing/2014/main" id="{EB86F30D-6B7E-8A4D-9612-91D7DB90A9DF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073275" y="1600201"/>
            <a:ext cx="8045450" cy="4525963"/>
          </a:xfrm>
        </p:spPr>
      </p:pic>
    </p:spTree>
    <p:extLst>
      <p:ext uri="{BB962C8B-B14F-4D97-AF65-F5344CB8AC3E}">
        <p14:creationId xmlns:p14="http://schemas.microsoft.com/office/powerpoint/2010/main" val="3294674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45000">
        <p:diamond/>
      </p:transition>
    </mc:Choice>
    <mc:Fallback xmlns="">
      <p:transition spd="slow" advTm="24500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499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93123" y="572838"/>
            <a:ext cx="2750170" cy="1296144"/>
          </a:xfrm>
        </p:spPr>
        <p:txBody>
          <a:bodyPr>
            <a:noAutofit/>
          </a:bodyPr>
          <a:lstStyle/>
          <a:p>
            <a:pPr algn="l"/>
            <a:r>
              <a:rPr lang="en-AU" sz="9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greya Sans Light" panose="00000400000000000000" pitchFamily="2" charset="0"/>
              </a:rPr>
              <a:t>Jesus</a:t>
            </a:r>
            <a:endParaRPr lang="en-AU" sz="88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egreya Sans Light" panose="00000400000000000000" pitchFamily="2" charset="0"/>
            </a:endParaRPr>
          </a:p>
        </p:txBody>
      </p:sp>
      <p:pic>
        <p:nvPicPr>
          <p:cNvPr id="8" name="Lee Rosevere - 5 Minute Meditations - 02 Let Go">
            <a:hlinkClick r:id="" action="ppaction://media"/>
            <a:extLst>
              <a:ext uri="{FF2B5EF4-FFF2-40B4-BE49-F238E27FC236}">
                <a16:creationId xmlns:a16="http://schemas.microsoft.com/office/drawing/2014/main" id="{CB37EA0D-614C-416D-ADD1-3C2A2D2BFD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19138" y="5445224"/>
            <a:ext cx="487362" cy="487363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5959CD6F-E675-47A7-9F3D-DB4F1F2C9D2A}"/>
              </a:ext>
            </a:extLst>
          </p:cNvPr>
          <p:cNvSpPr txBox="1">
            <a:spLocks/>
          </p:cNvSpPr>
          <p:nvPr/>
        </p:nvSpPr>
        <p:spPr>
          <a:xfrm>
            <a:off x="7464152" y="1600145"/>
            <a:ext cx="4104456" cy="110599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AU" sz="7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greya Sans Light" panose="00000400000000000000" pitchFamily="2" charset="0"/>
              </a:rPr>
              <a:t>for</a:t>
            </a:r>
            <a:r>
              <a:rPr lang="en-AU" sz="8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greya Sans Light" panose="00000400000000000000" pitchFamily="2" charset="0"/>
              </a:rPr>
              <a:t> </a:t>
            </a:r>
            <a:r>
              <a:rPr lang="en-AU" sz="96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greya Sans Light" panose="00000400000000000000" pitchFamily="2" charset="0"/>
              </a:rPr>
              <a:t>us all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459DFDB4-E45F-4FF8-9D22-A6079E9850C6}"/>
              </a:ext>
            </a:extLst>
          </p:cNvPr>
          <p:cNvSpPr txBox="1">
            <a:spLocks/>
          </p:cNvSpPr>
          <p:nvPr/>
        </p:nvSpPr>
        <p:spPr>
          <a:xfrm>
            <a:off x="8688288" y="856996"/>
            <a:ext cx="2298774" cy="12961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AU" sz="8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greya Sans Light" panose="00000400000000000000" pitchFamily="2" charset="0"/>
              </a:rPr>
              <a:t>died</a:t>
            </a:r>
            <a:r>
              <a:rPr lang="en-AU" sz="8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greya Sans Light" panose="00000400000000000000" pitchFamily="2" charset="0"/>
              </a:rPr>
              <a:t> </a:t>
            </a:r>
          </a:p>
        </p:txBody>
      </p:sp>
      <p:pic>
        <p:nvPicPr>
          <p:cNvPr id="12" name="Picture 11" descr="A close up of a sunset&#10;&#10;Description automatically generated">
            <a:extLst>
              <a:ext uri="{FF2B5EF4-FFF2-40B4-BE49-F238E27FC236}">
                <a16:creationId xmlns:a16="http://schemas.microsoft.com/office/drawing/2014/main" id="{028374A7-F421-4AE1-945E-479CEDBE9FA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609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005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  <p:cond evt="onNext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7384"/>
            <a:ext cx="12192000" cy="1143000"/>
          </a:xfrm>
        </p:spPr>
        <p:txBody>
          <a:bodyPr>
            <a:noAutofit/>
          </a:bodyPr>
          <a:lstStyle/>
          <a:p>
            <a:r>
              <a:rPr lang="en-AU" sz="7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greya Sans Light" panose="00000400000000000000" pitchFamily="2" charset="0"/>
              </a:rPr>
              <a:t>Closing Prayer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3392" y="1052736"/>
            <a:ext cx="10873208" cy="5589240"/>
          </a:xfrm>
        </p:spPr>
        <p:txBody>
          <a:bodyPr anchor="ctr">
            <a:noAutofit/>
          </a:bodyPr>
          <a:lstStyle/>
          <a:p>
            <a:pPr marL="0" indent="0">
              <a:buNone/>
            </a:pPr>
            <a:r>
              <a:rPr lang="en-AU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greya Sans Light" panose="00000400000000000000" pitchFamily="2" charset="0"/>
                <a:ea typeface="+mj-ea"/>
                <a:cs typeface="+mj-cs"/>
              </a:rPr>
              <a:t>May God bless you </a:t>
            </a:r>
            <a:r>
              <a:rPr lang="en-A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greya Sans Light" panose="00000400000000000000" pitchFamily="2" charset="0"/>
                <a:ea typeface="+mj-ea"/>
                <a:cs typeface="+mj-cs"/>
              </a:rPr>
              <a:t>with anger at injustice, oppression and exploitation of people, so that you will work for justice, </a:t>
            </a:r>
            <a:br>
              <a:rPr lang="en-A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greya Sans Light" panose="00000400000000000000" pitchFamily="2" charset="0"/>
                <a:ea typeface="+mj-ea"/>
                <a:cs typeface="+mj-cs"/>
              </a:rPr>
            </a:br>
            <a:r>
              <a:rPr lang="en-A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greya Sans Light" panose="00000400000000000000" pitchFamily="2" charset="0"/>
                <a:ea typeface="+mj-ea"/>
                <a:cs typeface="+mj-cs"/>
              </a:rPr>
              <a:t>equity and peace.</a:t>
            </a:r>
          </a:p>
          <a:p>
            <a:pPr marL="712788" indent="0">
              <a:buNone/>
            </a:pPr>
            <a:r>
              <a:rPr lang="en-AU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greya Sans Light" panose="00000400000000000000" pitchFamily="2" charset="0"/>
                <a:ea typeface="+mj-ea"/>
                <a:cs typeface="+mj-cs"/>
              </a:rPr>
              <a:t>May God bless you </a:t>
            </a:r>
            <a:r>
              <a:rPr lang="en-A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greya Sans Light" panose="00000400000000000000" pitchFamily="2" charset="0"/>
                <a:ea typeface="+mj-ea"/>
                <a:cs typeface="+mj-cs"/>
              </a:rPr>
              <a:t>with tears to shed for those who suffer from rejection, starvation and war, so that you will reach out your hand to comfort them and change their pain to joy.</a:t>
            </a:r>
          </a:p>
          <a:p>
            <a:pPr marL="1435100" indent="0">
              <a:buNone/>
            </a:pPr>
            <a:r>
              <a:rPr lang="en-AU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greya Sans Light" panose="00000400000000000000" pitchFamily="2" charset="0"/>
                <a:ea typeface="+mj-ea"/>
                <a:cs typeface="+mj-cs"/>
              </a:rPr>
              <a:t>And may God bless you </a:t>
            </a:r>
            <a:r>
              <a:rPr lang="en-AU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greya Sans Light" panose="00000400000000000000" pitchFamily="2" charset="0"/>
                <a:ea typeface="+mj-ea"/>
                <a:cs typeface="+mj-cs"/>
              </a:rPr>
              <a:t>with the foolishness to think that you can make a difference in the world, so that you will do the things others tell you, cannot be done.</a:t>
            </a:r>
          </a:p>
          <a:p>
            <a:pPr marL="0" indent="0" algn="r">
              <a:buNone/>
            </a:pPr>
            <a:r>
              <a:rPr lang="en-AU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egreya Sans Light" panose="00000400000000000000" pitchFamily="2" charset="0"/>
                <a:ea typeface="+mj-ea"/>
                <a:cs typeface="+mj-cs"/>
              </a:rPr>
              <a:t>Anonymous</a:t>
            </a:r>
          </a:p>
        </p:txBody>
      </p:sp>
      <p:pic>
        <p:nvPicPr>
          <p:cNvPr id="7" name="Picture 6" descr="A close up of a goat&#10;&#10;Description automatically generated">
            <a:extLst>
              <a:ext uri="{FF2B5EF4-FFF2-40B4-BE49-F238E27FC236}">
                <a16:creationId xmlns:a16="http://schemas.microsoft.com/office/drawing/2014/main" id="{61122002-298A-4E15-8C8F-0FA9A210D8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986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65F030-F5EA-4EF1-800F-057C5F3CEA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sz="3600" dirty="0"/>
              <a:t>All the Nations – </a:t>
            </a:r>
            <a:r>
              <a:rPr lang="en-AU" sz="3600" dirty="0" err="1"/>
              <a:t>Emmanuelworship</a:t>
            </a:r>
            <a:r>
              <a:rPr lang="en-AU" sz="3600" dirty="0"/>
              <a:t> </a:t>
            </a:r>
          </a:p>
        </p:txBody>
      </p:sp>
      <p:pic>
        <p:nvPicPr>
          <p:cNvPr id="4" name="EW - All the Nations">
            <a:hlinkClick r:id="" action="ppaction://media"/>
            <a:extLst>
              <a:ext uri="{FF2B5EF4-FFF2-40B4-BE49-F238E27FC236}">
                <a16:creationId xmlns:a16="http://schemas.microsoft.com/office/drawing/2014/main" id="{FC015F54-740F-4D80-9034-9C43C6654E54}"/>
              </a:ext>
            </a:extLst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073275" y="1600200"/>
            <a:ext cx="8045450" cy="4525963"/>
          </a:xfrm>
        </p:spPr>
      </p:pic>
    </p:spTree>
    <p:extLst>
      <p:ext uri="{BB962C8B-B14F-4D97-AF65-F5344CB8AC3E}">
        <p14:creationId xmlns:p14="http://schemas.microsoft.com/office/powerpoint/2010/main" val="416581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266000">
        <p:diamond/>
      </p:transition>
    </mc:Choice>
    <mc:Fallback>
      <p:transition spd="slow" advTm="266000">
        <p:diamond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677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 fullScrn="1"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1544" y="9925"/>
            <a:ext cx="8229600" cy="1143000"/>
          </a:xfrm>
        </p:spPr>
        <p:txBody>
          <a:bodyPr>
            <a:normAutofit/>
          </a:bodyPr>
          <a:lstStyle/>
          <a:p>
            <a:r>
              <a:rPr lang="en-AU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9376" y="980728"/>
            <a:ext cx="10945216" cy="5616624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AU" sz="1600" b="1" dirty="0"/>
              <a:t>Music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AU" sz="1600" dirty="0"/>
              <a:t>Deep Listening, Lee </a:t>
            </a:r>
            <a:r>
              <a:rPr lang="en-AU" sz="1600" dirty="0" err="1"/>
              <a:t>Rosevere</a:t>
            </a:r>
            <a:r>
              <a:rPr lang="en-AU" sz="1600" dirty="0"/>
              <a:t>. </a:t>
            </a:r>
            <a:r>
              <a:rPr lang="en-GB" sz="1600" dirty="0"/>
              <a:t>Used with permission under creative commons licence. </a:t>
            </a:r>
            <a:r>
              <a:rPr lang="en-AU" sz="1600" dirty="0"/>
              <a:t> </a:t>
            </a:r>
          </a:p>
          <a:p>
            <a:pPr marL="0" indent="0">
              <a:spcBef>
                <a:spcPts val="0"/>
              </a:spcBef>
              <a:buNone/>
            </a:pPr>
            <a:endParaRPr lang="en-AU" sz="1600" b="1" dirty="0"/>
          </a:p>
          <a:p>
            <a:pPr marL="0" indent="0">
              <a:spcBef>
                <a:spcPts val="0"/>
              </a:spcBef>
              <a:buNone/>
            </a:pPr>
            <a:r>
              <a:rPr lang="en-AU" sz="1600" b="1" dirty="0"/>
              <a:t>Video Clip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AU" sz="1600" dirty="0"/>
              <a:t>Uncle Richard, Caritas Australia</a:t>
            </a:r>
          </a:p>
          <a:p>
            <a:pPr marL="0" indent="0">
              <a:buNone/>
            </a:pPr>
            <a:r>
              <a:rPr lang="en-AU" sz="1600" dirty="0">
                <a:hlinkClick r:id="rId2"/>
              </a:rPr>
              <a:t>http://www.caritas.org.au/projectcompassion/videos/australia-uncle-richard-video</a:t>
            </a:r>
            <a:endParaRPr lang="en-AU" sz="1600" dirty="0"/>
          </a:p>
          <a:p>
            <a:pPr marL="0" indent="0">
              <a:buNone/>
            </a:pPr>
            <a:endParaRPr lang="en-AU" sz="1600" b="1" dirty="0"/>
          </a:p>
          <a:p>
            <a:pPr marL="0" indent="0">
              <a:buNone/>
            </a:pPr>
            <a:r>
              <a:rPr lang="en-AU" sz="1600" b="1" dirty="0"/>
              <a:t>Song</a:t>
            </a:r>
          </a:p>
          <a:p>
            <a:pPr marL="0" indent="0">
              <a:buNone/>
            </a:pPr>
            <a:r>
              <a:rPr lang="en-AU" sz="1600" dirty="0"/>
              <a:t>All the Nations, </a:t>
            </a:r>
            <a:r>
              <a:rPr lang="en-AU" sz="1600" dirty="0" err="1"/>
              <a:t>Emmanuelworship</a:t>
            </a:r>
            <a:r>
              <a:rPr lang="en-AU" sz="1600" dirty="0"/>
              <a:t>. </a:t>
            </a:r>
            <a:r>
              <a:rPr lang="en-GB" sz="1600" dirty="0"/>
              <a:t>Used with permission under licence</a:t>
            </a:r>
            <a:r>
              <a:rPr lang="en-GB" sz="1600"/>
              <a:t>. </a:t>
            </a:r>
            <a:endParaRPr lang="en-AU" sz="1600" dirty="0"/>
          </a:p>
          <a:p>
            <a:pPr marL="0" indent="0">
              <a:buNone/>
            </a:pPr>
            <a:endParaRPr lang="en-AU" sz="1600" b="1" dirty="0"/>
          </a:p>
          <a:p>
            <a:pPr marL="0" indent="0">
              <a:buNone/>
            </a:pPr>
            <a:r>
              <a:rPr lang="en-AU" sz="1600" b="1" dirty="0"/>
              <a:t>Pictures</a:t>
            </a:r>
          </a:p>
          <a:p>
            <a:pPr marL="0" indent="0">
              <a:buNone/>
            </a:pPr>
            <a:r>
              <a:rPr lang="en-AU" sz="1600" dirty="0"/>
              <a:t>All images purchased from shutterstock.com. </a:t>
            </a:r>
            <a:r>
              <a:rPr lang="en-GB" sz="1600" dirty="0"/>
              <a:t>Used with permission under licence. </a:t>
            </a:r>
            <a:r>
              <a:rPr lang="en-AU" sz="16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46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diamond/>
      </p:transition>
    </mc:Choice>
    <mc:Fallback xmlns="">
      <p:transition spd="slow">
        <p:diamond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7C71C89241849A80DABBEF14F3F3B" ma:contentTypeVersion="16" ma:contentTypeDescription="Create a new document." ma:contentTypeScope="" ma:versionID="9a5d64c0cb36e5888dfd3d5ebd22d52b">
  <xsd:schema xmlns:xsd="http://www.w3.org/2001/XMLSchema" xmlns:xs="http://www.w3.org/2001/XMLSchema" xmlns:p="http://schemas.microsoft.com/office/2006/metadata/properties" xmlns:ns2="756f9fca-6c8b-4e72-98d6-4f1de215d9c9" xmlns:ns3="86d7f084-eb42-418b-839a-d70071c42069" targetNamespace="http://schemas.microsoft.com/office/2006/metadata/properties" ma:root="true" ma:fieldsID="e1fa94a1a48dfc97c261bca641c663d0" ns2:_="" ns3:_="">
    <xsd:import namespace="756f9fca-6c8b-4e72-98d6-4f1de215d9c9"/>
    <xsd:import namespace="86d7f084-eb42-418b-839a-d70071c4206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56f9fca-6c8b-4e72-98d6-4f1de215d9c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3a085930-80ae-4405-a647-be616eaa507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d7f084-eb42-418b-839a-d70071c4206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1b3579cf-7041-4f6b-aee0-e8d403e7c7ca}" ma:internalName="TaxCatchAll" ma:showField="CatchAllData" ma:web="86d7f084-eb42-418b-839a-d70071c4206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56f9fca-6c8b-4e72-98d6-4f1de215d9c9">
      <Terms xmlns="http://schemas.microsoft.com/office/infopath/2007/PartnerControls"/>
    </lcf76f155ced4ddcb4097134ff3c332f>
    <TaxCatchAll xmlns="86d7f084-eb42-418b-839a-d70071c42069" xsi:nil="true"/>
  </documentManagement>
</p:properties>
</file>

<file path=customXml/itemProps1.xml><?xml version="1.0" encoding="utf-8"?>
<ds:datastoreItem xmlns:ds="http://schemas.openxmlformats.org/officeDocument/2006/customXml" ds:itemID="{8CE912D2-9757-46E5-8988-39419AB68B83}"/>
</file>

<file path=customXml/itemProps2.xml><?xml version="1.0" encoding="utf-8"?>
<ds:datastoreItem xmlns:ds="http://schemas.openxmlformats.org/officeDocument/2006/customXml" ds:itemID="{0FD4CF7E-2308-4ABF-B4E9-E3284732E015}"/>
</file>

<file path=customXml/itemProps3.xml><?xml version="1.0" encoding="utf-8"?>
<ds:datastoreItem xmlns:ds="http://schemas.openxmlformats.org/officeDocument/2006/customXml" ds:itemID="{AFFFAC68-3BA2-47F1-8018-8E89FB1DB974}"/>
</file>

<file path=docProps/app.xml><?xml version="1.0" encoding="utf-8"?>
<Properties xmlns="http://schemas.openxmlformats.org/officeDocument/2006/extended-properties" xmlns:vt="http://schemas.openxmlformats.org/officeDocument/2006/docPropsVTypes">
  <TotalTime>778</TotalTime>
  <Words>134</Words>
  <Application>Microsoft Office PowerPoint</Application>
  <PresentationFormat>Widescreen</PresentationFormat>
  <Paragraphs>28</Paragraphs>
  <Slides>11</Slides>
  <Notes>2</Notes>
  <HiddenSlides>0</HiddenSlides>
  <MMClips>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Alegreya Sans Light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Who are the marginalised today?</vt:lpstr>
      <vt:lpstr>Uncle Richard Video (Caritas Australia)</vt:lpstr>
      <vt:lpstr>Jesus</vt:lpstr>
      <vt:lpstr>Closing Prayer</vt:lpstr>
      <vt:lpstr>All the Nations – Emmanuelworship </vt:lpstr>
      <vt:lpstr>References</vt:lpstr>
    </vt:vector>
  </TitlesOfParts>
  <Company>Diocese of Broken Bay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Making a Difference</dc:title>
  <dc:creator>Michael Tebbutt</dc:creator>
  <cp:lastModifiedBy>Richard Healey</cp:lastModifiedBy>
  <cp:revision>28</cp:revision>
  <dcterms:created xsi:type="dcterms:W3CDTF">2017-06-09T00:18:57Z</dcterms:created>
  <dcterms:modified xsi:type="dcterms:W3CDTF">2019-09-05T05:13:34Z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0x0101006A27C71C89241849A80DABBEF14F3F3B</vt:lpwstr>
  </property>
</Properties>
</file>