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13"/>
  </p:notesMasterIdLst>
  <p:sldIdLst>
    <p:sldId id="278" r:id="rId2"/>
    <p:sldId id="257" r:id="rId3"/>
    <p:sldId id="270" r:id="rId4"/>
    <p:sldId id="272" r:id="rId5"/>
    <p:sldId id="271" r:id="rId6"/>
    <p:sldId id="277" r:id="rId7"/>
    <p:sldId id="261" r:id="rId8"/>
    <p:sldId id="273" r:id="rId9"/>
    <p:sldId id="260" r:id="rId10"/>
    <p:sldId id="275" r:id="rId11"/>
    <p:sldId id="27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756" y="14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1CC8D7-0FE9-43A2-ABE0-2A140696A5E3}" type="datetimeFigureOut">
              <a:rPr lang="en-AU" smtClean="0"/>
              <a:t>3/09/2019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68C0AF-E28A-4466-980D-71DBF52B1CB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841030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Slide will automatically transition at end of the video.</a:t>
            </a:r>
            <a:r>
              <a:rPr lang="en-AU" dirty="0"/>
              <a:t> 5.41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68C0AF-E28A-4466-980D-71DBF52B1CB9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977127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Slide will automatically transition at end of the video.</a:t>
            </a:r>
            <a:r>
              <a:rPr lang="en-AU" dirty="0"/>
              <a:t> 4.28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68C0AF-E28A-4466-980D-71DBF52B1CB9}" type="slidenum">
              <a:rPr lang="en-AU" smtClean="0"/>
              <a:t>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472693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Slide will automatically transition at end of the video. 2.20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68C0AF-E28A-4466-980D-71DBF52B1CB9}" type="slidenum">
              <a:rPr lang="en-AU" smtClean="0"/>
              <a:t>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30256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905001"/>
            <a:ext cx="100584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4572000"/>
            <a:ext cx="861568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65BE-0657-4A47-90AD-C21C55E16B19}" type="datetime4">
              <a:rPr lang="en-US" smtClean="0"/>
              <a:pPr/>
              <a:t>September 3,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September 3,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5" y="5486400"/>
            <a:ext cx="10212916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5" y="3852863"/>
            <a:ext cx="8180916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2193-4505-4A75-99BB-880C6989A757}" type="datetime4">
              <a:rPr lang="en-US" smtClean="0"/>
              <a:pPr/>
              <a:t>September 3,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928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A18F4-33C3-445B-924C-31108C51719C}" type="datetime4">
              <a:rPr lang="en-US" smtClean="0"/>
              <a:pPr/>
              <a:t>September 3, 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928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928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543A-E259-478F-9E0D-57BA40E442B7}" type="datetime4">
              <a:rPr lang="en-US" smtClean="0"/>
              <a:pPr/>
              <a:t>September 3, 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B012D-77A1-44B0-BB26-329BA1EE55C9}" type="datetime4">
              <a:rPr lang="en-US" smtClean="0"/>
              <a:pPr/>
              <a:t>September 3, 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499E-3031-413E-B01E-B94970708CAA}" type="datetime4">
              <a:rPr lang="en-US" smtClean="0"/>
              <a:pPr/>
              <a:t>September 3, 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1" y="5495544"/>
            <a:ext cx="103632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6400" y="6096000"/>
            <a:ext cx="103632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EAB0C-2220-4D0E-A0DD-DB7FA0F742F4}" type="datetime4">
              <a:rPr lang="en-US" smtClean="0"/>
              <a:pPr/>
              <a:t>September 3, 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06400" y="381000"/>
            <a:ext cx="10363200" cy="49428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36" y="5495278"/>
            <a:ext cx="103632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112776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2336" y="6096000"/>
            <a:ext cx="103632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6D63-31BF-4B94-B6C5-E20B2C63F515}" type="datetime4">
              <a:rPr lang="en-US" smtClean="0"/>
              <a:pPr/>
              <a:t>September 3, 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3AA4-67BE-44F7-809A-3582401494AF}" type="datetime4">
              <a:rPr lang="en-US" smtClean="0"/>
              <a:pPr/>
              <a:t>September 3,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336800" cy="58515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2EEB-1769-4776-AD69-E7C1260563EB}" type="datetime4">
              <a:rPr lang="en-US" smtClean="0"/>
              <a:pPr/>
              <a:t>September 3,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16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16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/>
          <p:cNvSpPr/>
          <p:nvPr/>
        </p:nvSpPr>
        <p:spPr>
          <a:xfrm>
            <a:off x="1127760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Trebuchet MS" panose="020B0603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277600" y="5486400"/>
            <a:ext cx="9144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latin typeface="Trebuchet MS" panose="020B0603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75717" y="5648960"/>
            <a:ext cx="73152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  <a:latin typeface="Trebuchet MS" panose="020B0603020202020204" pitchFamily="34" charset="0"/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10510428" y="3987800"/>
            <a:ext cx="2367281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  <a:latin typeface="Trebuchet MS" panose="020B0603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474869" y="1584960"/>
            <a:ext cx="2438399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  <a:latin typeface="Trebuchet MS" panose="020B0603020202020204" pitchFamily="34" charset="0"/>
              </a:defRPr>
            </a:lvl1pPr>
          </a:lstStyle>
          <a:p>
            <a:fld id="{62B1B13E-D5AF-485E-81A1-82A140076526}" type="datetime4">
              <a:rPr lang="en-US" smtClean="0"/>
              <a:pPr/>
              <a:t>September 3, 2019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fade thruBlk="1"/>
  </p:transition>
  <p:hf hdr="0" ft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Trebuchet MS" panose="020B0603020202020204" pitchFamily="34" charset="0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Trebuchet MS" panose="020B0603020202020204" pitchFamily="34" charset="0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9.png"/><Relationship Id="rId5" Type="http://schemas.openxmlformats.org/officeDocument/2006/relationships/image" Target="../media/image8.jpg"/><Relationship Id="rId4" Type="http://schemas.openxmlformats.org/officeDocument/2006/relationships/notesSlide" Target="../notesSlides/notes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11.png"/><Relationship Id="rId5" Type="http://schemas.openxmlformats.org/officeDocument/2006/relationships/image" Target="../media/image10.jpg"/><Relationship Id="rId4" Type="http://schemas.openxmlformats.org/officeDocument/2006/relationships/notesSlide" Target="../notesSlides/notesSlid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unset in the background&#10;&#10;Description automatically generated">
            <a:extLst>
              <a:ext uri="{FF2B5EF4-FFF2-40B4-BE49-F238E27FC236}">
                <a16:creationId xmlns:a16="http://schemas.microsoft.com/office/drawing/2014/main" id="{44ECB1DD-E0C4-4781-8362-B3FCE9080C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9256" y="4005064"/>
            <a:ext cx="9772903" cy="2510136"/>
          </a:xfrm>
        </p:spPr>
        <p:txBody>
          <a:bodyPr/>
          <a:lstStyle/>
          <a:p>
            <a:r>
              <a:rPr lang="en-AU" sz="13800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God Creates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22159" y="5157192"/>
            <a:ext cx="1487489" cy="1426840"/>
          </a:xfrm>
        </p:spPr>
        <p:txBody>
          <a:bodyPr>
            <a:normAutofit lnSpcReduction="10000"/>
          </a:bodyPr>
          <a:lstStyle/>
          <a:p>
            <a:r>
              <a:rPr lang="en-AU" sz="8800" dirty="0"/>
              <a:t>#2</a:t>
            </a:r>
            <a:endParaRPr lang="en-AU" sz="44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A596C5C-D559-4FB9-A439-17CD619BFD7A}"/>
              </a:ext>
            </a:extLst>
          </p:cNvPr>
          <p:cNvSpPr/>
          <p:nvPr/>
        </p:nvSpPr>
        <p:spPr>
          <a:xfrm>
            <a:off x="300046" y="260648"/>
            <a:ext cx="160332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9.7.3</a:t>
            </a:r>
          </a:p>
        </p:txBody>
      </p:sp>
    </p:spTree>
    <p:extLst>
      <p:ext uri="{BB962C8B-B14F-4D97-AF65-F5344CB8AC3E}">
        <p14:creationId xmlns:p14="http://schemas.microsoft.com/office/powerpoint/2010/main" val="3083537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unset in the background&#10;&#10;Description automatically generated">
            <a:extLst>
              <a:ext uri="{FF2B5EF4-FFF2-40B4-BE49-F238E27FC236}">
                <a16:creationId xmlns:a16="http://schemas.microsoft.com/office/drawing/2014/main" id="{12CB647E-F23B-4B3B-8F71-458044ED47B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TBP Genesis1-3">
            <a:hlinkClick r:id="" action="ppaction://media"/>
            <a:extLst>
              <a:ext uri="{FF2B5EF4-FFF2-40B4-BE49-F238E27FC236}">
                <a16:creationId xmlns:a16="http://schemas.microsoft.com/office/drawing/2014/main" id="{734D11FD-04CB-4F12-AC31-75F11DBB311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8663" y="764704"/>
            <a:ext cx="9753600" cy="5486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4752926"/>
            <a:ext cx="9698926" cy="1498178"/>
          </a:xfrm>
        </p:spPr>
        <p:txBody>
          <a:bodyPr/>
          <a:lstStyle/>
          <a:p>
            <a:pPr lvl="0" algn="ctr"/>
            <a:r>
              <a:rPr lang="en-AU" sz="4000" dirty="0"/>
              <a:t>The beginning of the story</a:t>
            </a:r>
            <a:br>
              <a:rPr lang="en-AU" sz="4000" dirty="0"/>
            </a:br>
            <a:r>
              <a:rPr lang="en-AU" sz="4000" dirty="0"/>
              <a:t>The Bible Project (3 video mix)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3289591"/>
      </p:ext>
    </p:extLst>
  </p:cSld>
  <p:clrMapOvr>
    <a:masterClrMapping/>
  </p:clrMapOvr>
  <p:transition spd="slow" advTm="34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21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ky filled with stars&#10;&#10;Description automatically generated">
            <a:extLst>
              <a:ext uri="{FF2B5EF4-FFF2-40B4-BE49-F238E27FC236}">
                <a16:creationId xmlns:a16="http://schemas.microsoft.com/office/drawing/2014/main" id="{0C08C730-560D-4811-B219-753BE6DFB8B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 2 Stories of Creation?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1384" y="1600200"/>
            <a:ext cx="9433048" cy="4800600"/>
          </a:xfrm>
        </p:spPr>
        <p:txBody>
          <a:bodyPr anchor="ctr">
            <a:normAutofit/>
          </a:bodyPr>
          <a:lstStyle/>
          <a:p>
            <a:pPr lvl="0">
              <a:spcBef>
                <a:spcPts val="1800"/>
              </a:spcBef>
            </a:pPr>
            <a:r>
              <a:rPr lang="en-AU" sz="3600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do these 2 accounts/poems differ?</a:t>
            </a:r>
          </a:p>
          <a:p>
            <a:pPr lvl="0">
              <a:spcBef>
                <a:spcPts val="1800"/>
              </a:spcBef>
            </a:pPr>
            <a:r>
              <a:rPr lang="en-AU" sz="3600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Name any contradictions you notice.</a:t>
            </a:r>
          </a:p>
          <a:p>
            <a:pPr lvl="0">
              <a:spcBef>
                <a:spcPts val="1800"/>
              </a:spcBef>
            </a:pPr>
            <a:r>
              <a:rPr lang="en-AU" sz="3600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is God presented?</a:t>
            </a:r>
          </a:p>
          <a:p>
            <a:pPr marL="411480" lvl="1" indent="0">
              <a:spcBef>
                <a:spcPts val="1800"/>
              </a:spcBef>
              <a:buNone/>
            </a:pPr>
            <a:r>
              <a:rPr lang="en-AU" sz="3600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in the first Creation Story;</a:t>
            </a:r>
          </a:p>
          <a:p>
            <a:pPr marL="411480" lvl="1" indent="0">
              <a:spcBef>
                <a:spcPts val="1800"/>
              </a:spcBef>
              <a:buNone/>
            </a:pPr>
            <a:r>
              <a:rPr lang="en-AU" sz="3600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in the second Creation Story.</a:t>
            </a:r>
          </a:p>
        </p:txBody>
      </p:sp>
    </p:spTree>
    <p:extLst>
      <p:ext uri="{BB962C8B-B14F-4D97-AF65-F5344CB8AC3E}">
        <p14:creationId xmlns:p14="http://schemas.microsoft.com/office/powerpoint/2010/main" val="967477479"/>
      </p:ext>
    </p:extLst>
  </p:cSld>
  <p:clrMapOvr>
    <a:masterClrMapping/>
  </p:clrMapOvr>
  <p:transition spd="slow"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sky, tree, outdoor&#10;&#10;Description automatically generated">
            <a:extLst>
              <a:ext uri="{FF2B5EF4-FFF2-40B4-BE49-F238E27FC236}">
                <a16:creationId xmlns:a16="http://schemas.microsoft.com/office/drawing/2014/main" id="{E56135B4-AA85-47C1-8644-2C63E380BC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AU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Applying Scripture to Life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279" y="1124744"/>
            <a:ext cx="10441160" cy="5257800"/>
          </a:xfrm>
        </p:spPr>
        <p:txBody>
          <a:bodyPr anchor="ctr">
            <a:normAutofit/>
          </a:bodyPr>
          <a:lstStyle/>
          <a:p>
            <a:pPr marL="720725" lvl="0" indent="-720725">
              <a:spcBef>
                <a:spcPts val="2400"/>
              </a:spcBef>
              <a:buNone/>
              <a:tabLst>
                <a:tab pos="720725" algn="l"/>
              </a:tabLst>
            </a:pPr>
            <a:r>
              <a:rPr lang="en-AU" sz="36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	What does it say to you?</a:t>
            </a:r>
          </a:p>
          <a:p>
            <a:pPr marL="720725" lvl="0" indent="-720725">
              <a:spcBef>
                <a:spcPts val="2400"/>
              </a:spcBef>
              <a:buNone/>
              <a:tabLst>
                <a:tab pos="720725" algn="l"/>
              </a:tabLst>
            </a:pPr>
            <a:r>
              <a:rPr lang="en-AU" sz="36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	How does it challenge what you think   about how the world was created and our responsibility for caring for the environment?</a:t>
            </a:r>
          </a:p>
          <a:p>
            <a:pPr marL="720725" lvl="0" indent="-720725">
              <a:spcBef>
                <a:spcPts val="2400"/>
              </a:spcBef>
              <a:buNone/>
              <a:tabLst>
                <a:tab pos="720725" algn="l"/>
              </a:tabLst>
            </a:pPr>
            <a:r>
              <a:rPr lang="en-AU" sz="3600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	How does it help you live?</a:t>
            </a:r>
          </a:p>
        </p:txBody>
      </p:sp>
    </p:spTree>
    <p:extLst>
      <p:ext uri="{BB962C8B-B14F-4D97-AF65-F5344CB8AC3E}">
        <p14:creationId xmlns:p14="http://schemas.microsoft.com/office/powerpoint/2010/main" val="1775009132"/>
      </p:ext>
    </p:extLst>
  </p:cSld>
  <p:clrMapOvr>
    <a:masterClrMapping/>
  </p:clrMapOvr>
  <p:transition spd="slow"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C6A6F13-DD07-4830-8246-714D58CBD0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About the Creation account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600200"/>
            <a:ext cx="8460432" cy="4925144"/>
          </a:xfrm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ClrTx/>
              <a:tabLst>
                <a:tab pos="3409950" algn="l"/>
              </a:tabLst>
            </a:pPr>
            <a:r>
              <a:rPr lang="en-AU" sz="4000" i="1" dirty="0">
                <a:solidFill>
                  <a:schemeClr val="tx2">
                    <a:lumMod val="20000"/>
                    <a:lumOff val="80000"/>
                  </a:schemeClr>
                </a:solidFill>
              </a:rPr>
              <a:t>Creation is good</a:t>
            </a:r>
            <a:endParaRPr lang="en-AU" sz="40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pPr>
              <a:lnSpc>
                <a:spcPct val="150000"/>
              </a:lnSpc>
              <a:buClrTx/>
              <a:tabLst>
                <a:tab pos="3409950" algn="l"/>
              </a:tabLst>
            </a:pPr>
            <a:r>
              <a:rPr lang="en-AU" sz="4000" i="1" dirty="0">
                <a:solidFill>
                  <a:schemeClr val="tx2">
                    <a:lumMod val="20000"/>
                    <a:lumOff val="80000"/>
                  </a:schemeClr>
                </a:solidFill>
              </a:rPr>
              <a:t>In the image of God</a:t>
            </a:r>
          </a:p>
          <a:p>
            <a:pPr>
              <a:lnSpc>
                <a:spcPct val="150000"/>
              </a:lnSpc>
              <a:buClrTx/>
              <a:tabLst>
                <a:tab pos="3409950" algn="l"/>
              </a:tabLst>
            </a:pPr>
            <a:r>
              <a:rPr lang="en-AU" sz="4000" i="1" dirty="0">
                <a:solidFill>
                  <a:schemeClr val="tx2">
                    <a:lumMod val="20000"/>
                    <a:lumOff val="80000"/>
                  </a:schemeClr>
                </a:solidFill>
              </a:rPr>
              <a:t>Humankind as fallen</a:t>
            </a:r>
            <a:endParaRPr lang="en-AU" sz="40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pPr>
              <a:lnSpc>
                <a:spcPct val="150000"/>
              </a:lnSpc>
              <a:buClrTx/>
              <a:tabLst>
                <a:tab pos="3409950" algn="l"/>
              </a:tabLst>
            </a:pPr>
            <a:r>
              <a:rPr lang="en-AU" sz="4000" i="1" dirty="0">
                <a:solidFill>
                  <a:schemeClr val="tx2">
                    <a:lumMod val="20000"/>
                    <a:lumOff val="80000"/>
                  </a:schemeClr>
                </a:solidFill>
              </a:rPr>
              <a:t>Stewardship or Lordship?</a:t>
            </a:r>
            <a:endParaRPr lang="en-AU" sz="40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9491164"/>
      </p:ext>
    </p:extLst>
  </p:cSld>
  <p:clrMapOvr>
    <a:masterClrMapping/>
  </p:clrMapOvr>
  <p:transition spd="slow"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19CA3B0E-ECA1-4447-8182-DADB6FBDA4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About the second story/account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408" y="1600200"/>
            <a:ext cx="10160000" cy="4925144"/>
          </a:xfrm>
        </p:spPr>
        <p:txBody>
          <a:bodyPr anchor="ctr">
            <a:normAutofit/>
          </a:bodyPr>
          <a:lstStyle/>
          <a:p>
            <a:pPr marL="468000" indent="-468000">
              <a:spcBef>
                <a:spcPts val="2400"/>
              </a:spcBef>
              <a:buClr>
                <a:schemeClr val="accent3"/>
              </a:buClr>
            </a:pPr>
            <a:r>
              <a:rPr lang="en-AU" sz="3200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does it say to you?</a:t>
            </a:r>
          </a:p>
          <a:p>
            <a:pPr marL="468000" indent="-468000">
              <a:spcBef>
                <a:spcPts val="2400"/>
              </a:spcBef>
              <a:buClr>
                <a:schemeClr val="accent3"/>
              </a:buClr>
            </a:pPr>
            <a:r>
              <a:rPr lang="en-AU" sz="3200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does it challenge what you think about how the world was created and our responsibility for caring for the environment?</a:t>
            </a:r>
          </a:p>
          <a:p>
            <a:pPr marL="468000" indent="-468000">
              <a:spcBef>
                <a:spcPts val="2400"/>
              </a:spcBef>
              <a:buClr>
                <a:schemeClr val="accent3"/>
              </a:buClr>
            </a:pPr>
            <a:r>
              <a:rPr lang="en-AU" sz="3200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does it help you live? Compose a prayer relating to this question. You will be invited to share this prayer in the closing prayer.</a:t>
            </a:r>
          </a:p>
        </p:txBody>
      </p:sp>
    </p:spTree>
    <p:extLst>
      <p:ext uri="{BB962C8B-B14F-4D97-AF65-F5344CB8AC3E}">
        <p14:creationId xmlns:p14="http://schemas.microsoft.com/office/powerpoint/2010/main" val="2485434654"/>
      </p:ext>
    </p:extLst>
  </p:cSld>
  <p:clrMapOvr>
    <a:masterClrMapping/>
  </p:clrMapOvr>
  <p:transition spd="slow"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2AE4895-50D4-42EC-9BE7-66F9CCED70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384" y="681622"/>
            <a:ext cx="10160000" cy="1143000"/>
          </a:xfrm>
        </p:spPr>
        <p:txBody>
          <a:bodyPr/>
          <a:lstStyle/>
          <a:p>
            <a:r>
              <a:rPr lang="en-AU" dirty="0"/>
              <a:t>Prayer (Hurricane)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3" name="EmmanuelWorship-Hurricane">
            <a:hlinkClick r:id="" action="ppaction://media"/>
            <a:extLst>
              <a:ext uri="{FF2B5EF4-FFF2-40B4-BE49-F238E27FC236}">
                <a16:creationId xmlns:a16="http://schemas.microsoft.com/office/drawing/2014/main" id="{0E9468B3-4E04-4B19-88ED-59351FED977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207568" y="2498711"/>
            <a:ext cx="7627938" cy="4389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790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68000">
        <p:split orient="vert"/>
      </p:transition>
    </mc:Choice>
    <mc:Fallback xmlns="">
      <p:transition spd="slow" advTm="26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80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1358F2B-0BAB-4BDF-A3FC-C0B947A81D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en-A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Praying Creation – Psalm 33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br>
              <a:rPr lang="en-AU" dirty="0"/>
            </a:b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5" name="Psalm033-576">
            <a:hlinkClick r:id="" action="ppaction://media"/>
            <a:extLst>
              <a:ext uri="{FF2B5EF4-FFF2-40B4-BE49-F238E27FC236}">
                <a16:creationId xmlns:a16="http://schemas.microsoft.com/office/drawing/2014/main" id="{E8A2E0E9-2367-424F-B3FD-D82DD6E86D4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919536" y="1340768"/>
            <a:ext cx="7802563" cy="4389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336948"/>
      </p:ext>
    </p:extLst>
  </p:cSld>
  <p:clrMapOvr>
    <a:masterClrMapping/>
  </p:clrMapOvr>
  <p:transition spd="slow" advTm="14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26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336" y="-243408"/>
            <a:ext cx="7620000" cy="1143000"/>
          </a:xfrm>
        </p:spPr>
        <p:txBody>
          <a:bodyPr/>
          <a:lstStyle/>
          <a:p>
            <a:r>
              <a:rPr lang="en-AU" dirty="0"/>
              <a:t>Statement of Belief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5440" y="836712"/>
            <a:ext cx="9289032" cy="5564088"/>
          </a:xfrm>
        </p:spPr>
        <p:txBody>
          <a:bodyPr>
            <a:noAutofit/>
          </a:bodyPr>
          <a:lstStyle/>
          <a:p>
            <a:pPr marL="114300" indent="0">
              <a:buNone/>
            </a:pPr>
            <a:r>
              <a:rPr lang="en-AU" sz="3600" dirty="0"/>
              <a:t>I, __________ after reading and reflecting on the Judeo-Christian accounts of how the universe was created by God, and the role of stewardship that we, God’s beloved people, have been given, do believe:</a:t>
            </a:r>
          </a:p>
          <a:p>
            <a:pPr marL="114300" indent="0" algn="ctr">
              <a:buNone/>
            </a:pPr>
            <a:r>
              <a:rPr lang="en-AU" sz="3600" dirty="0"/>
              <a:t>______________________ </a:t>
            </a:r>
          </a:p>
          <a:p>
            <a:pPr marL="114300" indent="0">
              <a:buNone/>
            </a:pPr>
            <a:r>
              <a:rPr lang="en-AU" sz="3600" dirty="0"/>
              <a:t>And resolve to live in harmony with the environment by _________________</a:t>
            </a:r>
          </a:p>
          <a:p>
            <a:pPr marL="114300" indent="0">
              <a:buNone/>
            </a:pPr>
            <a:endParaRPr lang="en-AU" sz="1200" dirty="0"/>
          </a:p>
          <a:p>
            <a:pPr marL="114300" indent="0">
              <a:buNone/>
            </a:pPr>
            <a:r>
              <a:rPr lang="en-AU" sz="3600" dirty="0"/>
              <a:t>Signature______________________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5500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53ED4EE-E709-474E-AAF8-83AAB1457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5400" y="2857500"/>
            <a:ext cx="10959008" cy="1143000"/>
          </a:xfrm>
        </p:spPr>
        <p:txBody>
          <a:bodyPr/>
          <a:lstStyle/>
          <a:p>
            <a:pPr algn="ctr"/>
            <a:r>
              <a:rPr lang="en-AU" sz="6000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Shared Prayers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7532758"/>
      </p:ext>
    </p:extLst>
  </p:cSld>
  <p:clrMapOvr>
    <a:masterClrMapping/>
  </p:clrMapOvr>
  <p:transition spd="slow"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33350" indent="-38100"/>
            <a:r>
              <a:rPr lang="en-AU" sz="1800" dirty="0"/>
              <a:t>Video:</a:t>
            </a:r>
          </a:p>
          <a:p>
            <a:pPr marL="133350" indent="-38100"/>
            <a:endParaRPr lang="en-AU" sz="1800" dirty="0"/>
          </a:p>
          <a:p>
            <a:pPr marL="133350" indent="-38100"/>
            <a:r>
              <a:rPr lang="en-AU" sz="2000" dirty="0"/>
              <a:t>The Bible Project – mix of three videos (edited by CCRESS)</a:t>
            </a:r>
          </a:p>
          <a:p>
            <a:pPr marL="133350" indent="-38100"/>
            <a:r>
              <a:rPr lang="en-AU" sz="2000" dirty="0"/>
              <a:t>- Genesis</a:t>
            </a:r>
          </a:p>
          <a:p>
            <a:pPr marL="133350" indent="-38100"/>
            <a:r>
              <a:rPr lang="en-AU" sz="2000" dirty="0"/>
              <a:t>- Heaven and Earth</a:t>
            </a:r>
          </a:p>
          <a:p>
            <a:pPr marL="133350" indent="-38100"/>
            <a:r>
              <a:rPr lang="en-AU" sz="2000" dirty="0"/>
              <a:t>- The New Humanity</a:t>
            </a:r>
          </a:p>
          <a:p>
            <a:pPr>
              <a:buClrTx/>
              <a:buFontTx/>
              <a:buChar char="-"/>
            </a:pPr>
            <a:endParaRPr lang="en-AU" sz="2000" dirty="0"/>
          </a:p>
          <a:p>
            <a:pPr marL="114300" indent="0">
              <a:buClrTx/>
              <a:buNone/>
            </a:pPr>
            <a:r>
              <a:rPr lang="en-AU" sz="2000" dirty="0"/>
              <a:t>Song</a:t>
            </a:r>
            <a:r>
              <a:rPr lang="en-AU" sz="2000"/>
              <a:t>: Hurricane </a:t>
            </a:r>
            <a:r>
              <a:rPr lang="en-AU" sz="2000" dirty="0"/>
              <a:t>– </a:t>
            </a:r>
            <a:r>
              <a:rPr lang="en-AU" sz="2000" dirty="0" err="1"/>
              <a:t>Emmanuelworship</a:t>
            </a:r>
            <a:r>
              <a:rPr lang="en-AU" sz="2000" dirty="0"/>
              <a:t> – used by permission under licence.</a:t>
            </a:r>
          </a:p>
          <a:p>
            <a:pPr marL="0" indent="0"/>
            <a:endParaRPr lang="en-AU" sz="2000" dirty="0"/>
          </a:p>
          <a:p>
            <a:pPr marL="0" indent="0"/>
            <a:r>
              <a:rPr lang="en-AU" sz="2000" dirty="0"/>
              <a:t>Psalm 33 – Using TNIV (The Bible Experience) – CCRESS video</a:t>
            </a:r>
          </a:p>
          <a:p>
            <a:pPr marL="0" indent="0">
              <a:buNone/>
            </a:pPr>
            <a:endParaRPr lang="en-AU" sz="2000" dirty="0"/>
          </a:p>
          <a:p>
            <a:pPr marL="0" indent="0"/>
            <a:endParaRPr lang="en-AU" dirty="0"/>
          </a:p>
          <a:p>
            <a:pPr marL="179388" indent="0"/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794974"/>
      </p:ext>
    </p:extLst>
  </p:cSld>
  <p:clrMapOvr>
    <a:masterClrMapping/>
  </p:clrMapOvr>
  <p:transition spd="slow">
    <p:fade thruBlk="1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Custom 21">
      <a:dk1>
        <a:sysClr val="windowText" lastClr="000000"/>
      </a:dk1>
      <a:lt1>
        <a:sysClr val="window" lastClr="FFFFFF"/>
      </a:lt1>
      <a:dk2>
        <a:srgbClr val="00B050"/>
      </a:dk2>
      <a:lt2>
        <a:srgbClr val="FD1B1B"/>
      </a:lt2>
      <a:accent1>
        <a:srgbClr val="FFFFFF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7C71C89241849A80DABBEF14F3F3B" ma:contentTypeVersion="16" ma:contentTypeDescription="Create a new document." ma:contentTypeScope="" ma:versionID="9a5d64c0cb36e5888dfd3d5ebd22d52b">
  <xsd:schema xmlns:xsd="http://www.w3.org/2001/XMLSchema" xmlns:xs="http://www.w3.org/2001/XMLSchema" xmlns:p="http://schemas.microsoft.com/office/2006/metadata/properties" xmlns:ns2="756f9fca-6c8b-4e72-98d6-4f1de215d9c9" xmlns:ns3="86d7f084-eb42-418b-839a-d70071c42069" targetNamespace="http://schemas.microsoft.com/office/2006/metadata/properties" ma:root="true" ma:fieldsID="e1fa94a1a48dfc97c261bca641c663d0" ns2:_="" ns3:_="">
    <xsd:import namespace="756f9fca-6c8b-4e72-98d6-4f1de215d9c9"/>
    <xsd:import namespace="86d7f084-eb42-418b-839a-d70071c4206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6f9fca-6c8b-4e72-98d6-4f1de215d9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3a085930-80ae-4405-a647-be616eaa507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d7f084-eb42-418b-839a-d70071c4206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1b3579cf-7041-4f6b-aee0-e8d403e7c7ca}" ma:internalName="TaxCatchAll" ma:showField="CatchAllData" ma:web="86d7f084-eb42-418b-839a-d70071c4206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56f9fca-6c8b-4e72-98d6-4f1de215d9c9">
      <Terms xmlns="http://schemas.microsoft.com/office/infopath/2007/PartnerControls"/>
    </lcf76f155ced4ddcb4097134ff3c332f>
    <TaxCatchAll xmlns="86d7f084-eb42-418b-839a-d70071c42069" xsi:nil="true"/>
  </documentManagement>
</p:properties>
</file>

<file path=customXml/itemProps1.xml><?xml version="1.0" encoding="utf-8"?>
<ds:datastoreItem xmlns:ds="http://schemas.openxmlformats.org/officeDocument/2006/customXml" ds:itemID="{66001F07-3F31-4A5F-B0EE-48AFFB72D76F}"/>
</file>

<file path=customXml/itemProps2.xml><?xml version="1.0" encoding="utf-8"?>
<ds:datastoreItem xmlns:ds="http://schemas.openxmlformats.org/officeDocument/2006/customXml" ds:itemID="{69D02A11-BA62-4C91-965A-1A19D8E4BE4E}"/>
</file>

<file path=customXml/itemProps3.xml><?xml version="1.0" encoding="utf-8"?>
<ds:datastoreItem xmlns:ds="http://schemas.openxmlformats.org/officeDocument/2006/customXml" ds:itemID="{59C98268-78F2-4CF8-91FA-5FFDEA11F4D2}"/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1124</TotalTime>
  <Words>302</Words>
  <Application>Microsoft Office PowerPoint</Application>
  <PresentationFormat>Widescreen</PresentationFormat>
  <Paragraphs>61</Paragraphs>
  <Slides>11</Slides>
  <Notes>3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Trebuchet MS</vt:lpstr>
      <vt:lpstr>Adjacency</vt:lpstr>
      <vt:lpstr>God Creates</vt:lpstr>
      <vt:lpstr>The beginning of the story The Bible Project (3 video mix)</vt:lpstr>
      <vt:lpstr>Why 2 Stories of Creation?</vt:lpstr>
      <vt:lpstr>Applying Scripture to Life</vt:lpstr>
      <vt:lpstr>About the Creation account</vt:lpstr>
      <vt:lpstr>About the second story/account</vt:lpstr>
      <vt:lpstr>Prayer (Hurricane)</vt:lpstr>
      <vt:lpstr>Praying Creation – Psalm 33</vt:lpstr>
      <vt:lpstr>Statement of Belief</vt:lpstr>
      <vt:lpstr>Shared Prayers</vt:lpstr>
      <vt:lpstr>References</vt:lpstr>
    </vt:vector>
  </TitlesOfParts>
  <Company>Diocese of Broken Bay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God Creates Part 1</dc:title>
  <dc:creator>Michael Tebbutt</dc:creator>
  <cp:lastModifiedBy>Richard Healey</cp:lastModifiedBy>
  <cp:revision>44</cp:revision>
  <cp:lastPrinted>2019-09-03T04:00:12Z</cp:lastPrinted>
  <dcterms:created xsi:type="dcterms:W3CDTF">2017-01-20T05:29:14Z</dcterms:created>
  <dcterms:modified xsi:type="dcterms:W3CDTF">2019-09-03T04:03:33Z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0x0101006A27C71C89241849A80DABBEF14F3F3B</vt:lpwstr>
  </property>
</Properties>
</file>