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7" r:id="rId2"/>
    <p:sldId id="265" r:id="rId3"/>
    <p:sldId id="264" r:id="rId4"/>
    <p:sldId id="262" r:id="rId5"/>
    <p:sldId id="260" r:id="rId6"/>
    <p:sldId id="267" r:id="rId7"/>
    <p:sldId id="266" r:id="rId8"/>
    <p:sldId id="268" r:id="rId9"/>
    <p:sldId id="272" r:id="rId10"/>
    <p:sldId id="269" r:id="rId11"/>
    <p:sldId id="270"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67F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77"/>
    <p:restoredTop sz="57055" autoAdjust="0"/>
  </p:normalViewPr>
  <p:slideViewPr>
    <p:cSldViewPr snapToGrid="0" snapToObjects="1" showGuides="1">
      <p:cViewPr varScale="1">
        <p:scale>
          <a:sx n="65" d="100"/>
          <a:sy n="65" d="100"/>
        </p:scale>
        <p:origin x="252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0EF99C-339E-4154-9566-145B8C618589}" type="datetimeFigureOut">
              <a:rPr lang="en-AU" smtClean="0"/>
              <a:t>7/12/2021</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D57757-EF71-4878-B7EF-B7019861DA62}" type="slidenum">
              <a:rPr lang="en-AU" smtClean="0"/>
              <a:t>‹#›</a:t>
            </a:fld>
            <a:endParaRPr lang="en-AU"/>
          </a:p>
        </p:txBody>
      </p:sp>
    </p:spTree>
    <p:extLst>
      <p:ext uri="{BB962C8B-B14F-4D97-AF65-F5344CB8AC3E}">
        <p14:creationId xmlns:p14="http://schemas.microsoft.com/office/powerpoint/2010/main" val="3977044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bbcatholic.org.au/our-faith/pastoral-discernment-central-coast/community-resource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project aligns to Bishop Anthony’s 6 Pastoral Priorities as outlined in his letter to the community of the Church of Broken Bay 2020-2021</a:t>
            </a:r>
          </a:p>
          <a:p>
            <a:endParaRPr lang="en-US" dirty="0"/>
          </a:p>
          <a:p>
            <a:r>
              <a:rPr lang="en-US" dirty="0"/>
              <a:t>It can be accessed at https://www.bbcatholic.org.au/about/bishop/pastoral-letter-jesus-christ-our-beginning-and-end/pastoral-letter-jesus-christ-our-beginning-and-our-end</a:t>
            </a:r>
          </a:p>
          <a:p>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4</a:t>
            </a:fld>
            <a:endParaRPr lang="en-AU"/>
          </a:p>
        </p:txBody>
      </p:sp>
    </p:spTree>
    <p:extLst>
      <p:ext uri="{BB962C8B-B14F-4D97-AF65-F5344CB8AC3E}">
        <p14:creationId xmlns:p14="http://schemas.microsoft.com/office/powerpoint/2010/main" val="1997425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Currently in phase 2 of the project – The consultation phase </a:t>
            </a:r>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5</a:t>
            </a:fld>
            <a:endParaRPr lang="en-AU"/>
          </a:p>
        </p:txBody>
      </p:sp>
    </p:spTree>
    <p:extLst>
      <p:ext uri="{BB962C8B-B14F-4D97-AF65-F5344CB8AC3E}">
        <p14:creationId xmlns:p14="http://schemas.microsoft.com/office/powerpoint/2010/main" val="2482128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b="1" dirty="0">
                <a:effectLst/>
                <a:latin typeface="Franklin Gothic Book" panose="020B0503020102020204" pitchFamily="34" charset="0"/>
                <a:ea typeface="Calibri" panose="020F0502020204030204" pitchFamily="34" charset="0"/>
                <a:cs typeface="Times New Roman" panose="02020603050405020304" pitchFamily="18" charset="0"/>
              </a:rPr>
              <a:t>NEW DATE!  Submissions now close on 31 March 2022</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Franklin Gothic Book" panose="020B0503020102020204" pitchFamily="34" charset="0"/>
                <a:ea typeface="Calibri" panose="020F0502020204030204" pitchFamily="34" charset="0"/>
                <a:cs typeface="Times New Roman" panose="02020603050405020304" pitchFamily="18" charset="0"/>
              </a:rPr>
              <a:t>The Pastoral Discernment Central Coast project timeline has been recalibrated to align with the dates of the General Synod and therefore the date for the closing of Submissions for the Central Coast project has been moved to </a:t>
            </a:r>
            <a:r>
              <a:rPr lang="en-US" sz="1800" b="1" dirty="0">
                <a:effectLst/>
                <a:latin typeface="Franklin Gothic Book" panose="020B0503020102020204" pitchFamily="34" charset="0"/>
                <a:ea typeface="Calibri" panose="020F0502020204030204" pitchFamily="34" charset="0"/>
                <a:cs typeface="Times New Roman" panose="02020603050405020304" pitchFamily="18" charset="0"/>
              </a:rPr>
              <a:t>31 March</a:t>
            </a:r>
            <a:r>
              <a:rPr lang="en-US" sz="1800" dirty="0">
                <a:effectLst/>
                <a:latin typeface="Franklin Gothic Book" panose="020B0503020102020204" pitchFamily="34" charset="0"/>
                <a:ea typeface="Calibri" panose="020F0502020204030204" pitchFamily="34" charset="0"/>
                <a:cs typeface="Times New Roman" panose="02020603050405020304" pitchFamily="18" charset="0"/>
              </a:rPr>
              <a:t>. Conversation Forums have been re-scheduled for mid-May and further details about the forums will be provided in early 2022.</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6</a:t>
            </a:fld>
            <a:endParaRPr lang="en-AU"/>
          </a:p>
        </p:txBody>
      </p:sp>
    </p:spTree>
    <p:extLst>
      <p:ext uri="{BB962C8B-B14F-4D97-AF65-F5344CB8AC3E}">
        <p14:creationId xmlns:p14="http://schemas.microsoft.com/office/powerpoint/2010/main" val="3905330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at this part of the timeline of the consultation phase. – Community Feedback. </a:t>
            </a:r>
          </a:p>
          <a:p>
            <a:r>
              <a:rPr lang="en-US" dirty="0"/>
              <a:t>Between now and March – its time to gather our community feedback. </a:t>
            </a:r>
          </a:p>
          <a:p>
            <a:endParaRPr lang="en-US" dirty="0"/>
          </a:p>
          <a:p>
            <a:r>
              <a:rPr lang="en-US" dirty="0"/>
              <a:t>Listening and dialogue sessions to hear from the people of our community – at the service of shaping a Pastoral Discernment Submission for Bishop Anthony’s consideration. </a:t>
            </a:r>
          </a:p>
          <a:p>
            <a:endParaRPr lang="en-US" dirty="0"/>
          </a:p>
          <a:p>
            <a:r>
              <a:rPr lang="en-US" dirty="0"/>
              <a:t>Our listening and dialogue sessions are scheduled; </a:t>
            </a:r>
          </a:p>
          <a:p>
            <a:r>
              <a:rPr lang="en-US" dirty="0"/>
              <a:t>DATE: [insert detail]</a:t>
            </a:r>
          </a:p>
          <a:p>
            <a:r>
              <a:rPr lang="en-US" dirty="0"/>
              <a:t>TIME: [insert detail]</a:t>
            </a:r>
          </a:p>
          <a:p>
            <a:r>
              <a:rPr lang="en-US" dirty="0"/>
              <a:t>VENUE: [insert detail]</a:t>
            </a:r>
          </a:p>
          <a:p>
            <a:endParaRPr lang="en-US" dirty="0"/>
          </a:p>
          <a:p>
            <a:r>
              <a:rPr lang="en-US" dirty="0"/>
              <a:t>We invite all in our community to be part of our consultation journey. </a:t>
            </a:r>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7</a:t>
            </a:fld>
            <a:endParaRPr lang="en-AU"/>
          </a:p>
        </p:txBody>
      </p:sp>
    </p:spTree>
    <p:extLst>
      <p:ext uri="{BB962C8B-B14F-4D97-AF65-F5344CB8AC3E}">
        <p14:creationId xmlns:p14="http://schemas.microsoft.com/office/powerpoint/2010/main" val="3321675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The Pastoral Discernment project is underpinned by 6 themes; These themes provide opportunities for rich and engaging conversations.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Through the six themes … We are invited to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walk together</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guided by the Holy Spirit helping us to discover and share the variety of gifts amongst us. With an open heart and mind,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listening</a:t>
            </a:r>
            <a:r>
              <a:rPr lang="en-AU" sz="1800"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to what others are saying, with the invitation for all to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share their story</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with courage.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We are invited to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participate in mission</a:t>
            </a:r>
            <a:r>
              <a:rPr lang="en-AU" sz="1800" b="1"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as pilgrim people of God.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Dialoguing with others</a:t>
            </a:r>
            <a:r>
              <a:rPr lang="en-AU" sz="1800" b="1"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to enable a mutual understanding so that we can  all </a:t>
            </a:r>
            <a:r>
              <a:rPr lang="en-AU" sz="1800" b="1" u="sng"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move forward</a:t>
            </a:r>
            <a:r>
              <a:rPr lang="en-AU" sz="1800" b="1"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together.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Aft>
                <a:spcPts val="800"/>
              </a:spcAft>
            </a:pPr>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r>
              <a:rPr lang="en-AU" sz="1800" dirty="0">
                <a:solidFill>
                  <a:srgbClr val="000000"/>
                </a:solidFill>
                <a:effectLst/>
                <a:latin typeface="Franklin Gothic Book" panose="020B0503020102020204" pitchFamily="34" charset="0"/>
                <a:ea typeface="Batang" panose="02030600000101010101" pitchFamily="18" charset="-127"/>
                <a:cs typeface="Segoe UI" panose="020B0502040204020203" pitchFamily="34" charset="0"/>
              </a:rPr>
              <a:t>Guiding questions accompany each of the themes to be a helpful guide for our local discernment and dialogue. </a:t>
            </a:r>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8</a:t>
            </a:fld>
            <a:endParaRPr lang="en-AU"/>
          </a:p>
        </p:txBody>
      </p:sp>
    </p:spTree>
    <p:extLst>
      <p:ext uri="{BB962C8B-B14F-4D97-AF65-F5344CB8AC3E}">
        <p14:creationId xmlns:p14="http://schemas.microsoft.com/office/powerpoint/2010/main" val="880593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b="1" u="sng" dirty="0"/>
              <a:t>themes and guiding questions  </a:t>
            </a:r>
            <a:r>
              <a:rPr lang="en-US" dirty="0"/>
              <a:t>can be downloaded at https://www.bbcatholic.org.au/our-faith/pastoral-discernment-central-coast/community-resources. </a:t>
            </a:r>
          </a:p>
          <a:p>
            <a:endParaRPr lang="en-US" dirty="0"/>
          </a:p>
          <a:p>
            <a:r>
              <a:rPr lang="en-US" dirty="0"/>
              <a:t>You may want to print a few copies to hand  out as Mass – or include a link in your parish bulletin / school newsletter </a:t>
            </a:r>
          </a:p>
          <a:p>
            <a:endParaRPr lang="en-US" dirty="0"/>
          </a:p>
          <a:p>
            <a:r>
              <a:rPr lang="en-US" dirty="0"/>
              <a:t>Visit the webpage to download https://www.bbcatholic.org.au/our-faith/pastoral-discernment-central-coast/community-resources </a:t>
            </a:r>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9</a:t>
            </a:fld>
            <a:endParaRPr lang="en-AU"/>
          </a:p>
        </p:txBody>
      </p:sp>
    </p:spTree>
    <p:extLst>
      <p:ext uri="{BB962C8B-B14F-4D97-AF65-F5344CB8AC3E}">
        <p14:creationId xmlns:p14="http://schemas.microsoft.com/office/powerpoint/2010/main" val="11882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Franklin Gothic Book" panose="020B0503020102020204" pitchFamily="34" charset="0"/>
                <a:ea typeface="Calibri" panose="020F0502020204030204" pitchFamily="34" charset="0"/>
                <a:cs typeface="Times New Roman" panose="02020603050405020304" pitchFamily="18" charset="0"/>
              </a:rPr>
              <a:t>The Pastoral Discernment Project resource support documents include; Facilitator Guide, Facilitator Handbook, Individual Reflection Guide, and a Participant Handbook. These can be accessed on the project webpage at </a:t>
            </a:r>
            <a:r>
              <a:rPr lang="en-US" sz="1800" u="sng" dirty="0">
                <a:solidFill>
                  <a:srgbClr val="0563C1"/>
                </a:solidFill>
                <a:effectLst/>
                <a:latin typeface="Franklin Gothic Book" panose="020B0503020102020204" pitchFamily="34" charset="0"/>
                <a:ea typeface="Calibri" panose="020F0502020204030204" pitchFamily="34" charset="0"/>
                <a:cs typeface="Times New Roman" panose="02020603050405020304" pitchFamily="18" charset="0"/>
                <a:hlinkClick r:id="rId3"/>
              </a:rPr>
              <a:t>https://www.bbcatholic.org.au/our-faith/pastoral-discernment-central-coast/community-resources</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a:p>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10</a:t>
            </a:fld>
            <a:endParaRPr lang="en-AU"/>
          </a:p>
        </p:txBody>
      </p:sp>
    </p:spTree>
    <p:extLst>
      <p:ext uri="{BB962C8B-B14F-4D97-AF65-F5344CB8AC3E}">
        <p14:creationId xmlns:p14="http://schemas.microsoft.com/office/powerpoint/2010/main" val="3949858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pastoral discernment invites each member of our community to REVIEW, REFLECT, RESPOND, considering the circumstances, opportunities and challenges to achieve a sustainable and thriving ecclesial community in the Central Coast region of the Diocese. Journeying forward together requires us to discern, as a community, our context through connection, prayer, reflection, sharing with one another and seeking God’s direction. We invite the Holy Spirit to guide us as we begin this journey.</a:t>
            </a:r>
          </a:p>
          <a:p>
            <a:endParaRPr lang="en-AU" dirty="0"/>
          </a:p>
          <a:p>
            <a:r>
              <a:rPr lang="en-AU" dirty="0"/>
              <a:t>For each of the themes, it is envisaged that we will participate in listening and dialogue rounds; and we will allow about 1 hour for each theme: </a:t>
            </a:r>
          </a:p>
          <a:p>
            <a:r>
              <a:rPr lang="en-AU" dirty="0"/>
              <a:t>Step 1. </a:t>
            </a:r>
            <a:r>
              <a:rPr lang="en-AU" b="1" dirty="0"/>
              <a:t>Review</a:t>
            </a:r>
            <a:r>
              <a:rPr lang="en-AU" dirty="0"/>
              <a:t> round </a:t>
            </a:r>
          </a:p>
          <a:p>
            <a:r>
              <a:rPr lang="en-AU" dirty="0"/>
              <a:t>Step 2. </a:t>
            </a:r>
            <a:r>
              <a:rPr lang="en-AU" b="1" dirty="0"/>
              <a:t>Reflect</a:t>
            </a:r>
            <a:r>
              <a:rPr lang="en-AU" dirty="0"/>
              <a:t> round; and </a:t>
            </a:r>
          </a:p>
          <a:p>
            <a:r>
              <a:rPr lang="en-AU" dirty="0"/>
              <a:t>Step 3. </a:t>
            </a:r>
            <a:r>
              <a:rPr lang="en-AU" b="1" dirty="0"/>
              <a:t>Respond</a:t>
            </a:r>
            <a:r>
              <a:rPr lang="en-AU" dirty="0"/>
              <a:t> round</a:t>
            </a:r>
          </a:p>
        </p:txBody>
      </p:sp>
      <p:sp>
        <p:nvSpPr>
          <p:cNvPr id="4" name="Slide Number Placeholder 3"/>
          <p:cNvSpPr>
            <a:spLocks noGrp="1"/>
          </p:cNvSpPr>
          <p:nvPr>
            <p:ph type="sldNum" sz="quarter" idx="5"/>
          </p:nvPr>
        </p:nvSpPr>
        <p:spPr/>
        <p:txBody>
          <a:bodyPr/>
          <a:lstStyle/>
          <a:p>
            <a:fld id="{CBD57757-EF71-4878-B7EF-B7019861DA62}" type="slidenum">
              <a:rPr lang="en-AU" smtClean="0"/>
              <a:t>11</a:t>
            </a:fld>
            <a:endParaRPr lang="en-AU"/>
          </a:p>
        </p:txBody>
      </p:sp>
    </p:spTree>
    <p:extLst>
      <p:ext uri="{BB962C8B-B14F-4D97-AF65-F5344CB8AC3E}">
        <p14:creationId xmlns:p14="http://schemas.microsoft.com/office/powerpoint/2010/main" val="816665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BD57757-EF71-4878-B7EF-B7019861DA62}" type="slidenum">
              <a:rPr lang="en-AU" smtClean="0"/>
              <a:t>12</a:t>
            </a:fld>
            <a:endParaRPr lang="en-AU"/>
          </a:p>
        </p:txBody>
      </p:sp>
    </p:spTree>
    <p:extLst>
      <p:ext uri="{BB962C8B-B14F-4D97-AF65-F5344CB8AC3E}">
        <p14:creationId xmlns:p14="http://schemas.microsoft.com/office/powerpoint/2010/main" val="1539429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74EEA-0681-9A47-B56F-8D37255D2FA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497CA53-2022-914F-BE18-3CB10072B4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F40E87-5C07-704C-A14D-6721F6473988}"/>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E8B6CAA9-A6ED-BD49-870E-5F8B9C3AA4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DAC489-5BED-3A48-A997-3D058B3BD434}"/>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3662715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0F6ED-3BE8-7744-9741-5B5789AD2F5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B5354D1-B0B8-AF48-BCA4-E1C2CDB177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6FDD557-744B-7C4C-9E6E-A299B67F00EA}"/>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0CD74BBF-5E86-CD48-8C41-D04BD09F6C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F08146-3AD1-394B-94DC-514671EC215E}"/>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1634292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F84AC-A622-8B4D-B9A6-3872904BEA5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0E78386-C134-0F4C-9F9E-188DA379B3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D54055F-C268-794E-984B-E243B491D433}"/>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57FAD00D-64E4-574F-B245-2FF391B243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E5079F-74E5-0943-9F85-663163C166FF}"/>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2007951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BF475-AE3A-BD46-947E-CEC732EDF5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8F61539-8D44-0644-AB43-B9ABEA422A0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E4B102B-0FD3-B547-B61F-92CF44DDBD5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FB8B448-5018-B84D-A76A-A7B439197B75}"/>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6" name="Footer Placeholder 5">
            <a:extLst>
              <a:ext uri="{FF2B5EF4-FFF2-40B4-BE49-F238E27FC236}">
                <a16:creationId xmlns:a16="http://schemas.microsoft.com/office/drawing/2014/main" id="{47036C43-F753-544F-8B1C-66A5DFC38D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39BB9E-E507-154B-8C32-05DE303FF1F8}"/>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2744062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2F70A-0A82-CC45-9073-C0DA72087CB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D10B0E0-EB54-2A4E-B95D-7B73856B4A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2AA3B25-38FA-CC48-916C-A6FC2322A0C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A07375D-B182-5145-8A2F-852FBFF662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22574D8-449C-6E45-8393-09F32FCCBBD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A569C4-8D0C-9E4F-9DB0-78B8E56C06FD}"/>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8" name="Footer Placeholder 7">
            <a:extLst>
              <a:ext uri="{FF2B5EF4-FFF2-40B4-BE49-F238E27FC236}">
                <a16:creationId xmlns:a16="http://schemas.microsoft.com/office/drawing/2014/main" id="{274B71BF-6030-E245-B764-1939D9BC0BB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972D42A-9C9B-974C-8FF5-6C53250703CB}"/>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323262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C7415-059E-4349-A099-273F1993C8C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98E21A7-61B0-B942-91BF-24321170344C}"/>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4" name="Footer Placeholder 3">
            <a:extLst>
              <a:ext uri="{FF2B5EF4-FFF2-40B4-BE49-F238E27FC236}">
                <a16:creationId xmlns:a16="http://schemas.microsoft.com/office/drawing/2014/main" id="{DA39AFCC-E314-164E-BBA7-1B7FDFBDBA4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18937DA-1DA0-924D-A129-72B688DAFDF3}"/>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265652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4BEDE7-E80F-2E40-8CD5-B5D1037228AB}"/>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3" name="Footer Placeholder 2">
            <a:extLst>
              <a:ext uri="{FF2B5EF4-FFF2-40B4-BE49-F238E27FC236}">
                <a16:creationId xmlns:a16="http://schemas.microsoft.com/office/drawing/2014/main" id="{4A46A691-E9A2-CA4B-B6C6-95D5554FA3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511D35-1CB6-774B-BEB3-10FBC51A5A4F}"/>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4193236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D89A7-706C-C942-8DC7-1AAC782E45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80008A7-9EA0-C044-A7E0-350CD28C13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CE10AA3-8411-4F4E-BFF7-CC7E8325EE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FEBF810-20E7-DB40-B9C5-D32975B25FD0}"/>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6" name="Footer Placeholder 5">
            <a:extLst>
              <a:ext uri="{FF2B5EF4-FFF2-40B4-BE49-F238E27FC236}">
                <a16:creationId xmlns:a16="http://schemas.microsoft.com/office/drawing/2014/main" id="{5DF21B23-355D-B34E-AC91-23BBC49394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CA421C-7F7D-BF47-B6ED-AE1A3F9B323C}"/>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2613227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1A1A7-3195-E942-AE9C-86E53440460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839E36C-BCD6-5B4D-805D-8400DA26E6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C400862-9419-1E44-9A0F-BD84F5C657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E03AB8-E033-DE4A-9081-DFEE00CD572C}"/>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6" name="Footer Placeholder 5">
            <a:extLst>
              <a:ext uri="{FF2B5EF4-FFF2-40B4-BE49-F238E27FC236}">
                <a16:creationId xmlns:a16="http://schemas.microsoft.com/office/drawing/2014/main" id="{0A8D4C3A-A28D-274E-BEF6-F024B92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B40641-B1F5-A646-83BE-4DEFF16EB1F5}"/>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249680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5C9C5-8D65-C74E-BD64-BA2A55D5732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999F62-F9CE-F340-B100-7A4056B35C4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77590E-BEA8-A240-8B93-582252CEE813}"/>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6595DBDE-6DD4-6C4A-B0F8-9435C4724B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37FB04-51FF-864B-9966-8D80A540BF0E}"/>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3698982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C7D049-EBE0-CC4C-82C9-99654C49B27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79546D6-55BD-2B4B-823C-F014D58EBA7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D456F9B-C2B0-0540-8131-2AE2E09066BA}"/>
              </a:ext>
            </a:extLst>
          </p:cNvPr>
          <p:cNvSpPr>
            <a:spLocks noGrp="1"/>
          </p:cNvSpPr>
          <p:nvPr>
            <p:ph type="dt" sz="half" idx="10"/>
          </p:nvPr>
        </p:nvSpPr>
        <p:spPr/>
        <p:txBody>
          <a:body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C3DDA11B-9FEC-2749-A6A2-BF147D76E1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25F21D-7294-3E4F-B081-7F5E6092843D}"/>
              </a:ext>
            </a:extLst>
          </p:cNvPr>
          <p:cNvSpPr>
            <a:spLocks noGrp="1"/>
          </p:cNvSpPr>
          <p:nvPr>
            <p:ph type="sldNum" sz="quarter" idx="12"/>
          </p:nvPr>
        </p:nvSpPr>
        <p:spPr/>
        <p:txBody>
          <a:bodyPr/>
          <a:lstStyle/>
          <a:p>
            <a:fld id="{BC722002-F8A6-F348-8FBC-ADC377FF59AA}" type="slidenum">
              <a:rPr lang="en-US" smtClean="0"/>
              <a:t>‹#›</a:t>
            </a:fld>
            <a:endParaRPr lang="en-US"/>
          </a:p>
        </p:txBody>
      </p:sp>
    </p:spTree>
    <p:extLst>
      <p:ext uri="{BB962C8B-B14F-4D97-AF65-F5344CB8AC3E}">
        <p14:creationId xmlns:p14="http://schemas.microsoft.com/office/powerpoint/2010/main" val="4288760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4A6C6-F002-B84C-A4B8-7A41A941E4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2C7C9BC-BE8C-2E43-AB5E-60CB184E76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100FFD2-05DB-B343-A913-062854E254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A7E7D7-8E29-9E45-A018-BD389552C736}" type="datetimeFigureOut">
              <a:rPr lang="en-US" smtClean="0"/>
              <a:t>12/7/2021</a:t>
            </a:fld>
            <a:endParaRPr lang="en-US"/>
          </a:p>
        </p:txBody>
      </p:sp>
      <p:sp>
        <p:nvSpPr>
          <p:cNvPr id="5" name="Footer Placeholder 4">
            <a:extLst>
              <a:ext uri="{FF2B5EF4-FFF2-40B4-BE49-F238E27FC236}">
                <a16:creationId xmlns:a16="http://schemas.microsoft.com/office/drawing/2014/main" id="{CFD7ADA4-70C3-E540-BBBF-D09A7DFC12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45A8D98-20A7-6743-B732-46A0CED225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722002-F8A6-F348-8FBC-ADC377FF59AA}" type="slidenum">
              <a:rPr lang="en-US" smtClean="0"/>
              <a:t>‹#›</a:t>
            </a:fld>
            <a:endParaRPr lang="en-US"/>
          </a:p>
        </p:txBody>
      </p:sp>
    </p:spTree>
    <p:extLst>
      <p:ext uri="{BB962C8B-B14F-4D97-AF65-F5344CB8AC3E}">
        <p14:creationId xmlns:p14="http://schemas.microsoft.com/office/powerpoint/2010/main" val="3593650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2607B2AC-C002-1440-86A2-9921BC16737C}"/>
              </a:ext>
            </a:extLst>
          </p:cNvPr>
          <p:cNvPicPr>
            <a:picLocks noChangeAspect="1"/>
          </p:cNvPicPr>
          <p:nvPr/>
        </p:nvPicPr>
        <p:blipFill>
          <a:blip r:embed="rId2"/>
          <a:stretch>
            <a:fillRect/>
          </a:stretch>
        </p:blipFill>
        <p:spPr>
          <a:xfrm>
            <a:off x="1866900" y="1905000"/>
            <a:ext cx="8458200" cy="30480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B1C9B49-B86E-7B4B-8956-544162722498}"/>
              </a:ext>
            </a:extLst>
          </p:cNvPr>
          <p:cNvPicPr>
            <a:picLocks noChangeAspect="1"/>
          </p:cNvPicPr>
          <p:nvPr/>
        </p:nvPicPr>
        <p:blipFill>
          <a:blip r:embed="rId3"/>
          <a:stretch>
            <a:fillRect/>
          </a:stretch>
        </p:blipFill>
        <p:spPr>
          <a:xfrm>
            <a:off x="10232382" y="259970"/>
            <a:ext cx="1655191" cy="668245"/>
          </a:xfrm>
          <a:prstGeom prst="rect">
            <a:avLst/>
          </a:prstGeom>
        </p:spPr>
      </p:pic>
    </p:spTree>
    <p:extLst>
      <p:ext uri="{BB962C8B-B14F-4D97-AF65-F5344CB8AC3E}">
        <p14:creationId xmlns:p14="http://schemas.microsoft.com/office/powerpoint/2010/main" val="3708290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CE458925-3280-4C0A-9F72-AB7C9A7F58AC}"/>
              </a:ext>
            </a:extLst>
          </p:cNvPr>
          <p:cNvPicPr>
            <a:picLocks noChangeAspect="1"/>
          </p:cNvPicPr>
          <p:nvPr/>
        </p:nvPicPr>
        <p:blipFill rotWithShape="1">
          <a:blip r:embed="rId2"/>
          <a:srcRect r="425" b="-1"/>
          <a:stretch/>
        </p:blipFill>
        <p:spPr>
          <a:xfrm>
            <a:off x="20" y="1282"/>
            <a:ext cx="12191980" cy="6856718"/>
          </a:xfrm>
          <a:prstGeom prst="rect">
            <a:avLst/>
          </a:prstGeom>
        </p:spPr>
      </p:pic>
    </p:spTree>
    <p:extLst>
      <p:ext uri="{BB962C8B-B14F-4D97-AF65-F5344CB8AC3E}">
        <p14:creationId xmlns:p14="http://schemas.microsoft.com/office/powerpoint/2010/main" val="78986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A585C6B8-20C0-498C-9755-95B54C09B859}"/>
              </a:ext>
            </a:extLst>
          </p:cNvPr>
          <p:cNvPicPr>
            <a:picLocks noChangeAspect="1"/>
          </p:cNvPicPr>
          <p:nvPr/>
        </p:nvPicPr>
        <p:blipFill rotWithShape="1">
          <a:blip r:embed="rId2"/>
          <a:srcRect r="1315"/>
          <a:stretch/>
        </p:blipFill>
        <p:spPr>
          <a:xfrm>
            <a:off x="20" y="1282"/>
            <a:ext cx="12191980" cy="6856718"/>
          </a:xfrm>
          <a:prstGeom prst="rect">
            <a:avLst/>
          </a:prstGeom>
        </p:spPr>
      </p:pic>
    </p:spTree>
    <p:extLst>
      <p:ext uri="{BB962C8B-B14F-4D97-AF65-F5344CB8AC3E}">
        <p14:creationId xmlns:p14="http://schemas.microsoft.com/office/powerpoint/2010/main" val="932097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D61546E2-AE46-4A01-905C-E0BD9DFBA5A0}"/>
              </a:ext>
            </a:extLst>
          </p:cNvPr>
          <p:cNvPicPr>
            <a:picLocks noGrp="1" noChangeAspect="1"/>
          </p:cNvPicPr>
          <p:nvPr>
            <p:ph idx="1"/>
          </p:nvPr>
        </p:nvPicPr>
        <p:blipFill rotWithShape="1">
          <a:blip r:embed="rId3"/>
          <a:srcRect l="1315"/>
          <a:stretch/>
        </p:blipFill>
        <p:spPr>
          <a:xfrm>
            <a:off x="20" y="1282"/>
            <a:ext cx="12191980" cy="6856718"/>
          </a:xfrm>
          <a:prstGeom prst="rect">
            <a:avLst/>
          </a:prstGeom>
        </p:spPr>
      </p:pic>
    </p:spTree>
    <p:extLst>
      <p:ext uri="{BB962C8B-B14F-4D97-AF65-F5344CB8AC3E}">
        <p14:creationId xmlns:p14="http://schemas.microsoft.com/office/powerpoint/2010/main" val="4150372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3307451-5081-46E2-9F85-95A61F42227C}"/>
              </a:ext>
            </a:extLst>
          </p:cNvPr>
          <p:cNvPicPr>
            <a:picLocks noChangeAspect="1"/>
          </p:cNvPicPr>
          <p:nvPr/>
        </p:nvPicPr>
        <p:blipFill>
          <a:blip r:embed="rId3"/>
          <a:stretch>
            <a:fillRect/>
          </a:stretch>
        </p:blipFill>
        <p:spPr>
          <a:xfrm>
            <a:off x="6729" y="0"/>
            <a:ext cx="12178541" cy="6858000"/>
          </a:xfrm>
          <a:prstGeom prst="rect">
            <a:avLst/>
          </a:prstGeom>
        </p:spPr>
      </p:pic>
    </p:spTree>
    <p:extLst>
      <p:ext uri="{BB962C8B-B14F-4D97-AF65-F5344CB8AC3E}">
        <p14:creationId xmlns:p14="http://schemas.microsoft.com/office/powerpoint/2010/main" val="392842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49BB0956-D2A7-4B7A-8A1C-062ACDBAC415}"/>
              </a:ext>
            </a:extLst>
          </p:cNvPr>
          <p:cNvPicPr>
            <a:picLocks noChangeAspect="1"/>
          </p:cNvPicPr>
          <p:nvPr/>
        </p:nvPicPr>
        <p:blipFill rotWithShape="1">
          <a:blip r:embed="rId3"/>
          <a:srcRect b="19"/>
          <a:stretch/>
        </p:blipFill>
        <p:spPr>
          <a:xfrm>
            <a:off x="20" y="1282"/>
            <a:ext cx="12191980" cy="6856718"/>
          </a:xfrm>
          <a:prstGeom prst="rect">
            <a:avLst/>
          </a:prstGeom>
        </p:spPr>
      </p:pic>
    </p:spTree>
    <p:extLst>
      <p:ext uri="{BB962C8B-B14F-4D97-AF65-F5344CB8AC3E}">
        <p14:creationId xmlns:p14="http://schemas.microsoft.com/office/powerpoint/2010/main" val="2241317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43495A77-5D5B-4A20-B3F1-EFB1E766F115}"/>
              </a:ext>
            </a:extLst>
          </p:cNvPr>
          <p:cNvPicPr>
            <a:picLocks noChangeAspect="1"/>
          </p:cNvPicPr>
          <p:nvPr/>
        </p:nvPicPr>
        <p:blipFill rotWithShape="1">
          <a:blip r:embed="rId3"/>
          <a:srcRect l="871" r="1" b="1"/>
          <a:stretch/>
        </p:blipFill>
        <p:spPr>
          <a:xfrm>
            <a:off x="20" y="1282"/>
            <a:ext cx="12191980" cy="6856718"/>
          </a:xfrm>
          <a:prstGeom prst="rect">
            <a:avLst/>
          </a:prstGeom>
        </p:spPr>
      </p:pic>
    </p:spTree>
    <p:extLst>
      <p:ext uri="{BB962C8B-B14F-4D97-AF65-F5344CB8AC3E}">
        <p14:creationId xmlns:p14="http://schemas.microsoft.com/office/powerpoint/2010/main" val="212938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23435A07-F085-4795-B676-BB8A12ED845C}"/>
              </a:ext>
            </a:extLst>
          </p:cNvPr>
          <p:cNvPicPr>
            <a:picLocks noChangeAspect="1"/>
          </p:cNvPicPr>
          <p:nvPr/>
        </p:nvPicPr>
        <p:blipFill rotWithShape="1">
          <a:blip r:embed="rId3"/>
          <a:srcRect t="19"/>
          <a:stretch/>
        </p:blipFill>
        <p:spPr>
          <a:xfrm>
            <a:off x="20" y="1282"/>
            <a:ext cx="12191980" cy="6856718"/>
          </a:xfrm>
          <a:prstGeom prst="rect">
            <a:avLst/>
          </a:prstGeom>
        </p:spPr>
      </p:pic>
    </p:spTree>
    <p:extLst>
      <p:ext uri="{BB962C8B-B14F-4D97-AF65-F5344CB8AC3E}">
        <p14:creationId xmlns:p14="http://schemas.microsoft.com/office/powerpoint/2010/main" val="15454161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67FCA"/>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2ACDA70-C7AB-4C33-ABDC-77B165BF20D2}"/>
              </a:ext>
            </a:extLst>
          </p:cNvPr>
          <p:cNvSpPr txBox="1"/>
          <p:nvPr/>
        </p:nvSpPr>
        <p:spPr>
          <a:xfrm>
            <a:off x="4654295" y="4574979"/>
            <a:ext cx="7426088" cy="1699481"/>
          </a:xfrm>
          <a:prstGeom prst="rect">
            <a:avLst/>
          </a:prstGeom>
        </p:spPr>
        <p:txBody>
          <a:bodyPr vert="horz" lIns="91440" tIns="45720" rIns="91440" bIns="45720" rtlCol="0" anchor="t">
            <a:normAutofit fontScale="92500" lnSpcReduction="20000"/>
          </a:bodyPr>
          <a:lstStyle/>
          <a:p>
            <a:pPr>
              <a:lnSpc>
                <a:spcPct val="90000"/>
              </a:lnSpc>
              <a:spcBef>
                <a:spcPct val="0"/>
              </a:spcBef>
              <a:spcAft>
                <a:spcPts val="600"/>
              </a:spcAft>
            </a:pPr>
            <a:r>
              <a:rPr lang="en-US" sz="4800" b="1" kern="1200" dirty="0">
                <a:solidFill>
                  <a:schemeClr val="tx1"/>
                </a:solidFill>
                <a:latin typeface="+mj-lt"/>
                <a:ea typeface="+mj-ea"/>
                <a:cs typeface="+mj-cs"/>
              </a:rPr>
              <a:t>Pastoral Discernment Themes </a:t>
            </a:r>
            <a:r>
              <a:rPr lang="en-US" sz="4800" b="1" kern="1200" dirty="0">
                <a:solidFill>
                  <a:schemeClr val="tx1"/>
                </a:solidFill>
                <a:latin typeface="Brush Script MT" panose="03060802040406070304" pitchFamily="66" charset="0"/>
                <a:ea typeface="+mj-ea"/>
                <a:cs typeface="+mj-cs"/>
              </a:rPr>
              <a:t>and </a:t>
            </a:r>
          </a:p>
          <a:p>
            <a:pPr>
              <a:lnSpc>
                <a:spcPct val="90000"/>
              </a:lnSpc>
              <a:spcBef>
                <a:spcPct val="0"/>
              </a:spcBef>
              <a:spcAft>
                <a:spcPts val="600"/>
              </a:spcAft>
            </a:pPr>
            <a:r>
              <a:rPr lang="en-US" sz="4800" b="1" kern="1200" dirty="0">
                <a:solidFill>
                  <a:schemeClr val="tx1"/>
                </a:solidFill>
                <a:latin typeface="+mj-lt"/>
                <a:ea typeface="+mj-ea"/>
                <a:cs typeface="+mj-cs"/>
              </a:rPr>
              <a:t>Guiding Questions </a:t>
            </a:r>
          </a:p>
        </p:txBody>
      </p:sp>
      <p:sp>
        <p:nvSpPr>
          <p:cNvPr id="33" name="Freeform: Shape 18">
            <a:extLst>
              <a:ext uri="{FF2B5EF4-FFF2-40B4-BE49-F238E27FC236}">
                <a16:creationId xmlns:a16="http://schemas.microsoft.com/office/drawing/2014/main" id="{83FA766D-3260-4E0A-9E7F-A2C93DFF1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6518"/>
            <a:ext cx="4100079" cy="6194580"/>
          </a:xfrm>
          <a:custGeom>
            <a:avLst/>
            <a:gdLst>
              <a:gd name="connsiteX0" fmla="*/ 1002789 w 4100079"/>
              <a:gd name="connsiteY0" fmla="*/ 0 h 6194580"/>
              <a:gd name="connsiteX1" fmla="*/ 4100079 w 4100079"/>
              <a:gd name="connsiteY1" fmla="*/ 3097290 h 6194580"/>
              <a:gd name="connsiteX2" fmla="*/ 1002789 w 4100079"/>
              <a:gd name="connsiteY2" fmla="*/ 6194580 h 6194580"/>
              <a:gd name="connsiteX3" fmla="*/ 81750 w 4100079"/>
              <a:gd name="connsiteY3" fmla="*/ 6055332 h 6194580"/>
              <a:gd name="connsiteX4" fmla="*/ 0 w 4100079"/>
              <a:gd name="connsiteY4" fmla="*/ 6025411 h 6194580"/>
              <a:gd name="connsiteX5" fmla="*/ 0 w 4100079"/>
              <a:gd name="connsiteY5" fmla="*/ 169169 h 6194580"/>
              <a:gd name="connsiteX6" fmla="*/ 81750 w 4100079"/>
              <a:gd name="connsiteY6" fmla="*/ 139248 h 6194580"/>
              <a:gd name="connsiteX7" fmla="*/ 1002789 w 4100079"/>
              <a:gd name="connsiteY7" fmla="*/ 0 h 619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0079" h="6194580">
                <a:moveTo>
                  <a:pt x="1002789" y="0"/>
                </a:moveTo>
                <a:cubicBezTo>
                  <a:pt x="2713375" y="0"/>
                  <a:pt x="4100079" y="1386704"/>
                  <a:pt x="4100079" y="3097290"/>
                </a:cubicBezTo>
                <a:cubicBezTo>
                  <a:pt x="4100079" y="4807876"/>
                  <a:pt x="2713375" y="6194580"/>
                  <a:pt x="1002789" y="6194580"/>
                </a:cubicBezTo>
                <a:cubicBezTo>
                  <a:pt x="682054" y="6194580"/>
                  <a:pt x="372706" y="6145829"/>
                  <a:pt x="81750" y="6055332"/>
                </a:cubicBezTo>
                <a:lnTo>
                  <a:pt x="0" y="6025411"/>
                </a:lnTo>
                <a:lnTo>
                  <a:pt x="0" y="169169"/>
                </a:lnTo>
                <a:lnTo>
                  <a:pt x="81750" y="139248"/>
                </a:lnTo>
                <a:cubicBezTo>
                  <a:pt x="372706" y="48751"/>
                  <a:pt x="682054" y="0"/>
                  <a:pt x="100278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2A5FCC9E-B60D-4786-BDD3-67D20834CCA7}"/>
              </a:ext>
            </a:extLst>
          </p:cNvPr>
          <p:cNvPicPr>
            <a:picLocks noChangeAspect="1"/>
          </p:cNvPicPr>
          <p:nvPr/>
        </p:nvPicPr>
        <p:blipFill rotWithShape="1">
          <a:blip r:embed="rId3"/>
          <a:srcRect l="2345" r="2125" b="-2"/>
          <a:stretch/>
        </p:blipFill>
        <p:spPr>
          <a:xfrm>
            <a:off x="20" y="413156"/>
            <a:ext cx="3933420" cy="5861304"/>
          </a:xfrm>
          <a:custGeom>
            <a:avLst/>
            <a:gdLst/>
            <a:ahLst/>
            <a:cxnLst/>
            <a:rect l="l" t="t" r="r" b="b"/>
            <a:pathLst>
              <a:path w="3933440" h="5861304">
                <a:moveTo>
                  <a:pt x="1002788" y="0"/>
                </a:moveTo>
                <a:cubicBezTo>
                  <a:pt x="2621342" y="0"/>
                  <a:pt x="3933440" y="1312098"/>
                  <a:pt x="3933440" y="2930652"/>
                </a:cubicBezTo>
                <a:cubicBezTo>
                  <a:pt x="3933440" y="4549206"/>
                  <a:pt x="2621342" y="5861304"/>
                  <a:pt x="1002788" y="5861304"/>
                </a:cubicBezTo>
                <a:cubicBezTo>
                  <a:pt x="699309" y="5861304"/>
                  <a:pt x="406604" y="5815176"/>
                  <a:pt x="131302" y="5729548"/>
                </a:cubicBezTo>
                <a:lnTo>
                  <a:pt x="0" y="5681491"/>
                </a:lnTo>
                <a:lnTo>
                  <a:pt x="0" y="179814"/>
                </a:lnTo>
                <a:lnTo>
                  <a:pt x="131302" y="131756"/>
                </a:lnTo>
                <a:cubicBezTo>
                  <a:pt x="406604" y="46129"/>
                  <a:pt x="699309" y="0"/>
                  <a:pt x="1002788" y="0"/>
                </a:cubicBezTo>
                <a:close/>
              </a:path>
            </a:pathLst>
          </a:custGeom>
        </p:spPr>
      </p:pic>
      <p:sp>
        <p:nvSpPr>
          <p:cNvPr id="34" name="Freeform: Shape 20">
            <a:extLst>
              <a:ext uri="{FF2B5EF4-FFF2-40B4-BE49-F238E27FC236}">
                <a16:creationId xmlns:a16="http://schemas.microsoft.com/office/drawing/2014/main" id="{CB435A06-5FFD-4CF8-BE06-3796EC420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3543" y="0"/>
            <a:ext cx="3566160" cy="3159748"/>
          </a:xfrm>
          <a:custGeom>
            <a:avLst/>
            <a:gdLst>
              <a:gd name="connsiteX0" fmla="*/ 649888 w 3566160"/>
              <a:gd name="connsiteY0" fmla="*/ 0 h 3159748"/>
              <a:gd name="connsiteX1" fmla="*/ 2916273 w 3566160"/>
              <a:gd name="connsiteY1" fmla="*/ 0 h 3159748"/>
              <a:gd name="connsiteX2" fmla="*/ 2917285 w 3566160"/>
              <a:gd name="connsiteY2" fmla="*/ 757 h 3159748"/>
              <a:gd name="connsiteX3" fmla="*/ 3566160 w 3566160"/>
              <a:gd name="connsiteY3" fmla="*/ 1376668 h 3159748"/>
              <a:gd name="connsiteX4" fmla="*/ 1783080 w 3566160"/>
              <a:gd name="connsiteY4" fmla="*/ 3159748 h 3159748"/>
              <a:gd name="connsiteX5" fmla="*/ 0 w 3566160"/>
              <a:gd name="connsiteY5" fmla="*/ 1376668 h 3159748"/>
              <a:gd name="connsiteX6" fmla="*/ 648876 w 3566160"/>
              <a:gd name="connsiteY6" fmla="*/ 757 h 3159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66160" h="3159748">
                <a:moveTo>
                  <a:pt x="649888" y="0"/>
                </a:moveTo>
                <a:lnTo>
                  <a:pt x="2916273" y="0"/>
                </a:lnTo>
                <a:lnTo>
                  <a:pt x="2917285" y="757"/>
                </a:lnTo>
                <a:cubicBezTo>
                  <a:pt x="3313569" y="327800"/>
                  <a:pt x="3566160" y="822736"/>
                  <a:pt x="3566160" y="1376668"/>
                </a:cubicBezTo>
                <a:cubicBezTo>
                  <a:pt x="3566160" y="2361436"/>
                  <a:pt x="2767848" y="3159748"/>
                  <a:pt x="1783080" y="3159748"/>
                </a:cubicBezTo>
                <a:cubicBezTo>
                  <a:pt x="798312" y="3159748"/>
                  <a:pt x="0" y="2361436"/>
                  <a:pt x="0" y="1376668"/>
                </a:cubicBezTo>
                <a:cubicBezTo>
                  <a:pt x="0" y="822736"/>
                  <a:pt x="252591" y="327800"/>
                  <a:pt x="648876" y="7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D7161E8-82B3-4BD0-B74F-98B64A24C12B}"/>
              </a:ext>
            </a:extLst>
          </p:cNvPr>
          <p:cNvPicPr>
            <a:picLocks noChangeAspect="1"/>
          </p:cNvPicPr>
          <p:nvPr/>
        </p:nvPicPr>
        <p:blipFill rotWithShape="1">
          <a:blip r:embed="rId4"/>
          <a:srcRect r="2" b="34305"/>
          <a:stretch/>
        </p:blipFill>
        <p:spPr>
          <a:xfrm>
            <a:off x="4518135" y="10"/>
            <a:ext cx="3236976" cy="2995146"/>
          </a:xfrm>
          <a:custGeom>
            <a:avLst/>
            <a:gdLst/>
            <a:ahLst/>
            <a:cxnLst/>
            <a:rect l="l" t="t" r="r" b="b"/>
            <a:pathLst>
              <a:path w="3236976" h="2995156">
                <a:moveTo>
                  <a:pt x="770517" y="0"/>
                </a:moveTo>
                <a:lnTo>
                  <a:pt x="2466460" y="0"/>
                </a:lnTo>
                <a:lnTo>
                  <a:pt x="2523400" y="34592"/>
                </a:lnTo>
                <a:cubicBezTo>
                  <a:pt x="2953921" y="325446"/>
                  <a:pt x="3236976" y="818002"/>
                  <a:pt x="3236976" y="1376668"/>
                </a:cubicBezTo>
                <a:cubicBezTo>
                  <a:pt x="3236976" y="2270534"/>
                  <a:pt x="2512354" y="2995156"/>
                  <a:pt x="1618488" y="2995156"/>
                </a:cubicBezTo>
                <a:cubicBezTo>
                  <a:pt x="724622" y="2995156"/>
                  <a:pt x="0" y="2270534"/>
                  <a:pt x="0" y="1376668"/>
                </a:cubicBezTo>
                <a:cubicBezTo>
                  <a:pt x="0" y="818002"/>
                  <a:pt x="283056" y="325446"/>
                  <a:pt x="713576" y="34592"/>
                </a:cubicBezTo>
                <a:close/>
              </a:path>
            </a:pathLst>
          </a:custGeom>
        </p:spPr>
      </p:pic>
      <p:sp>
        <p:nvSpPr>
          <p:cNvPr id="35" name="Freeform: Shape 22">
            <a:extLst>
              <a:ext uri="{FF2B5EF4-FFF2-40B4-BE49-F238E27FC236}">
                <a16:creationId xmlns:a16="http://schemas.microsoft.com/office/drawing/2014/main" id="{5E10DA6E-C3FF-4539-BF84-4775BB7E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4396" y="2042"/>
            <a:ext cx="3387604" cy="4183848"/>
          </a:xfrm>
          <a:custGeom>
            <a:avLst/>
            <a:gdLst>
              <a:gd name="connsiteX0" fmla="*/ 420128 w 3387604"/>
              <a:gd name="connsiteY0" fmla="*/ 0 h 4183848"/>
              <a:gd name="connsiteX1" fmla="*/ 3387604 w 3387604"/>
              <a:gd name="connsiteY1" fmla="*/ 0 h 4183848"/>
              <a:gd name="connsiteX2" fmla="*/ 3387604 w 3387604"/>
              <a:gd name="connsiteY2" fmla="*/ 4101530 h 4183848"/>
              <a:gd name="connsiteX3" fmla="*/ 3283372 w 3387604"/>
              <a:gd name="connsiteY3" fmla="*/ 4128330 h 4183848"/>
              <a:gd name="connsiteX4" fmla="*/ 2732648 w 3387604"/>
              <a:gd name="connsiteY4" fmla="*/ 4183848 h 4183848"/>
              <a:gd name="connsiteX5" fmla="*/ 0 w 3387604"/>
              <a:gd name="connsiteY5" fmla="*/ 1451200 h 4183848"/>
              <a:gd name="connsiteX6" fmla="*/ 329816 w 3387604"/>
              <a:gd name="connsiteY6" fmla="*/ 148658 h 4183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7604" h="4183848">
                <a:moveTo>
                  <a:pt x="420128" y="0"/>
                </a:moveTo>
                <a:lnTo>
                  <a:pt x="3387604" y="0"/>
                </a:lnTo>
                <a:lnTo>
                  <a:pt x="3387604" y="4101530"/>
                </a:lnTo>
                <a:lnTo>
                  <a:pt x="3283372" y="4128330"/>
                </a:lnTo>
                <a:cubicBezTo>
                  <a:pt x="3105483" y="4164732"/>
                  <a:pt x="2921298" y="4183848"/>
                  <a:pt x="2732648" y="4183848"/>
                </a:cubicBezTo>
                <a:cubicBezTo>
                  <a:pt x="1223448" y="4183848"/>
                  <a:pt x="0" y="2960400"/>
                  <a:pt x="0" y="1451200"/>
                </a:cubicBezTo>
                <a:cubicBezTo>
                  <a:pt x="0" y="979575"/>
                  <a:pt x="119477" y="535856"/>
                  <a:pt x="329816" y="14865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B78FE10-B576-4383-B17C-E8865FAA4445}"/>
              </a:ext>
            </a:extLst>
          </p:cNvPr>
          <p:cNvPicPr>
            <a:picLocks noChangeAspect="1"/>
          </p:cNvPicPr>
          <p:nvPr/>
        </p:nvPicPr>
        <p:blipFill rotWithShape="1">
          <a:blip r:embed="rId5"/>
          <a:srcRect t="12714" r="2" b="2"/>
          <a:stretch/>
        </p:blipFill>
        <p:spPr>
          <a:xfrm>
            <a:off x="8967592" y="2042"/>
            <a:ext cx="3224421" cy="4020664"/>
          </a:xfrm>
          <a:custGeom>
            <a:avLst/>
            <a:gdLst/>
            <a:ahLst/>
            <a:cxnLst/>
            <a:rect l="l" t="t" r="r" b="b"/>
            <a:pathLst>
              <a:path w="3224421" h="4020664">
                <a:moveTo>
                  <a:pt x="449733" y="0"/>
                </a:moveTo>
                <a:lnTo>
                  <a:pt x="3224421" y="0"/>
                </a:lnTo>
                <a:lnTo>
                  <a:pt x="3224421" y="3933205"/>
                </a:lnTo>
                <a:lnTo>
                  <a:pt x="3087301" y="3968462"/>
                </a:lnTo>
                <a:cubicBezTo>
                  <a:pt x="2920035" y="4002689"/>
                  <a:pt x="2746849" y="4020664"/>
                  <a:pt x="2569464" y="4020664"/>
                </a:cubicBezTo>
                <a:cubicBezTo>
                  <a:pt x="1150388" y="4020664"/>
                  <a:pt x="0" y="2870276"/>
                  <a:pt x="0" y="1451200"/>
                </a:cubicBezTo>
                <a:cubicBezTo>
                  <a:pt x="0" y="919047"/>
                  <a:pt x="161773" y="424677"/>
                  <a:pt x="438824" y="14588"/>
                </a:cubicBezTo>
                <a:close/>
              </a:path>
            </a:pathLst>
          </a:custGeom>
        </p:spPr>
      </p:pic>
    </p:spTree>
    <p:extLst>
      <p:ext uri="{BB962C8B-B14F-4D97-AF65-F5344CB8AC3E}">
        <p14:creationId xmlns:p14="http://schemas.microsoft.com/office/powerpoint/2010/main" val="100641264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0" name="Rectangle 9">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3" name="Picture 2" descr="Graphical user interface&#10;&#10;Description automatically generated">
            <a:extLst>
              <a:ext uri="{FF2B5EF4-FFF2-40B4-BE49-F238E27FC236}">
                <a16:creationId xmlns:a16="http://schemas.microsoft.com/office/drawing/2014/main" id="{11B77217-9E13-4E97-A6EB-1265084A18EC}"/>
              </a:ext>
            </a:extLst>
          </p:cNvPr>
          <p:cNvPicPr>
            <a:picLocks noChangeAspect="1"/>
          </p:cNvPicPr>
          <p:nvPr/>
        </p:nvPicPr>
        <p:blipFill rotWithShape="1">
          <a:blip r:embed="rId3"/>
          <a:srcRect t="2832" r="1" b="10599"/>
          <a:stretch/>
        </p:blipFill>
        <p:spPr>
          <a:xfrm rot="21480000">
            <a:off x="1137837" y="1003258"/>
            <a:ext cx="9916327" cy="4764396"/>
          </a:xfrm>
          <a:prstGeom prst="rect">
            <a:avLst/>
          </a:prstGeom>
        </p:spPr>
      </p:pic>
    </p:spTree>
    <p:extLst>
      <p:ext uri="{BB962C8B-B14F-4D97-AF65-F5344CB8AC3E}">
        <p14:creationId xmlns:p14="http://schemas.microsoft.com/office/powerpoint/2010/main" val="2275457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Text&#10;&#10;Description automatically generated">
            <a:extLst>
              <a:ext uri="{FF2B5EF4-FFF2-40B4-BE49-F238E27FC236}">
                <a16:creationId xmlns:a16="http://schemas.microsoft.com/office/drawing/2014/main" id="{704937A8-E593-4A43-8368-BE6C405DFC9C}"/>
              </a:ext>
            </a:extLst>
          </p:cNvPr>
          <p:cNvPicPr>
            <a:picLocks noChangeAspect="1"/>
          </p:cNvPicPr>
          <p:nvPr/>
        </p:nvPicPr>
        <p:blipFill rotWithShape="1">
          <a:blip r:embed="rId3"/>
          <a:srcRect r="872" b="1"/>
          <a:stretch/>
        </p:blipFill>
        <p:spPr>
          <a:xfrm>
            <a:off x="20" y="1282"/>
            <a:ext cx="12191980" cy="6856718"/>
          </a:xfrm>
          <a:prstGeom prst="rect">
            <a:avLst/>
          </a:prstGeom>
        </p:spPr>
      </p:pic>
    </p:spTree>
    <p:extLst>
      <p:ext uri="{BB962C8B-B14F-4D97-AF65-F5344CB8AC3E}">
        <p14:creationId xmlns:p14="http://schemas.microsoft.com/office/powerpoint/2010/main" val="1361682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0A8B6F-611E-450E-8D89-D2475817B01D}"/>
              </a:ext>
            </a:extLst>
          </p:cNvPr>
          <p:cNvSpPr txBox="1"/>
          <p:nvPr/>
        </p:nvSpPr>
        <p:spPr>
          <a:xfrm>
            <a:off x="352426" y="260866"/>
            <a:ext cx="11229974" cy="954107"/>
          </a:xfrm>
          <a:prstGeom prst="rect">
            <a:avLst/>
          </a:prstGeom>
          <a:noFill/>
        </p:spPr>
        <p:txBody>
          <a:bodyPr wrap="square" rtlCol="0">
            <a:spAutoFit/>
          </a:bodyPr>
          <a:lstStyle/>
          <a:p>
            <a:pPr algn="ctr"/>
            <a:r>
              <a:rPr lang="en-US" sz="2800" b="1" dirty="0"/>
              <a:t>This page has been left blank – so that you can add specific details about your community consultation here </a:t>
            </a:r>
            <a:endParaRPr lang="en-AU" sz="2800" b="1" dirty="0"/>
          </a:p>
        </p:txBody>
      </p:sp>
      <p:sp>
        <p:nvSpPr>
          <p:cNvPr id="3" name="TextBox 2">
            <a:extLst>
              <a:ext uri="{FF2B5EF4-FFF2-40B4-BE49-F238E27FC236}">
                <a16:creationId xmlns:a16="http://schemas.microsoft.com/office/drawing/2014/main" id="{13131B83-1CE4-4AC8-A54D-36703DBB20A5}"/>
              </a:ext>
            </a:extLst>
          </p:cNvPr>
          <p:cNvSpPr txBox="1"/>
          <p:nvPr/>
        </p:nvSpPr>
        <p:spPr>
          <a:xfrm>
            <a:off x="3173368" y="2034455"/>
            <a:ext cx="6953250" cy="369332"/>
          </a:xfrm>
          <a:prstGeom prst="rect">
            <a:avLst/>
          </a:prstGeom>
          <a:noFill/>
        </p:spPr>
        <p:txBody>
          <a:bodyPr wrap="square" rtlCol="0">
            <a:spAutoFit/>
          </a:bodyPr>
          <a:lstStyle/>
          <a:p>
            <a:r>
              <a:rPr lang="en-US" dirty="0"/>
              <a:t>You may want to let you community know the following things. </a:t>
            </a:r>
            <a:endParaRPr lang="en-AU" dirty="0"/>
          </a:p>
        </p:txBody>
      </p:sp>
      <p:sp>
        <p:nvSpPr>
          <p:cNvPr id="5" name="TextBox 4">
            <a:extLst>
              <a:ext uri="{FF2B5EF4-FFF2-40B4-BE49-F238E27FC236}">
                <a16:creationId xmlns:a16="http://schemas.microsoft.com/office/drawing/2014/main" id="{BF43C6F0-3198-4119-AB16-9B3A97E249EA}"/>
              </a:ext>
            </a:extLst>
          </p:cNvPr>
          <p:cNvSpPr txBox="1"/>
          <p:nvPr/>
        </p:nvSpPr>
        <p:spPr>
          <a:xfrm flipH="1">
            <a:off x="1283996" y="3735081"/>
            <a:ext cx="10731994" cy="1754326"/>
          </a:xfrm>
          <a:prstGeom prst="rect">
            <a:avLst/>
          </a:prstGeom>
          <a:noFill/>
        </p:spPr>
        <p:txBody>
          <a:bodyPr wrap="square" rtlCol="0">
            <a:spAutoFit/>
          </a:bodyPr>
          <a:lstStyle/>
          <a:p>
            <a:pPr marL="285750" indent="-285750">
              <a:buFont typeface="Arial" panose="020B0604020202020204" pitchFamily="34" charset="0"/>
              <a:buChar char="•"/>
            </a:pPr>
            <a:r>
              <a:rPr lang="en-US" dirty="0"/>
              <a:t>Name of Parish / school </a:t>
            </a:r>
            <a:r>
              <a:rPr lang="en-US" b="1" dirty="0"/>
              <a:t>Facilitator</a:t>
            </a:r>
          </a:p>
          <a:p>
            <a:pPr marL="285750" indent="-285750">
              <a:buFont typeface="Arial" panose="020B0604020202020204" pitchFamily="34" charset="0"/>
              <a:buChar char="•"/>
            </a:pPr>
            <a:r>
              <a:rPr lang="en-US" dirty="0"/>
              <a:t>Parish / school listening and dialogue session </a:t>
            </a:r>
            <a:r>
              <a:rPr lang="en-US" b="1" dirty="0"/>
              <a:t>date and time</a:t>
            </a:r>
          </a:p>
          <a:p>
            <a:pPr marL="285750" indent="-285750">
              <a:buFont typeface="Arial" panose="020B0604020202020204" pitchFamily="34" charset="0"/>
              <a:buChar char="•"/>
            </a:pPr>
            <a:r>
              <a:rPr lang="en-US" dirty="0"/>
              <a:t>Theme/s chosen</a:t>
            </a:r>
          </a:p>
          <a:p>
            <a:pPr marL="285750" indent="-285750">
              <a:buFont typeface="Arial" panose="020B0604020202020204" pitchFamily="34" charset="0"/>
              <a:buChar char="•"/>
            </a:pPr>
            <a:r>
              <a:rPr lang="en-US" dirty="0"/>
              <a:t>Ways to get involved </a:t>
            </a:r>
          </a:p>
          <a:p>
            <a:pPr marL="285750" indent="-285750">
              <a:buFont typeface="Arial" panose="020B0604020202020204" pitchFamily="34" charset="0"/>
              <a:buChar char="•"/>
            </a:pPr>
            <a:r>
              <a:rPr lang="en-US" dirty="0"/>
              <a:t>How they can contact you as Facilitator; include phone number / Parish phone number / email address </a:t>
            </a:r>
          </a:p>
          <a:p>
            <a:pPr marL="285750" indent="-285750">
              <a:buFont typeface="Arial" panose="020B0604020202020204" pitchFamily="34" charset="0"/>
              <a:buChar char="•"/>
            </a:pPr>
            <a:r>
              <a:rPr lang="en-US" dirty="0"/>
              <a:t>Insert school / parish logo </a:t>
            </a:r>
            <a:endParaRPr lang="en-AU" dirty="0"/>
          </a:p>
        </p:txBody>
      </p:sp>
      <p:sp>
        <p:nvSpPr>
          <p:cNvPr id="6" name="TextBox 5">
            <a:extLst>
              <a:ext uri="{FF2B5EF4-FFF2-40B4-BE49-F238E27FC236}">
                <a16:creationId xmlns:a16="http://schemas.microsoft.com/office/drawing/2014/main" id="{EFCBDB7C-40AA-4E54-A426-E53DF7E9E7C2}"/>
              </a:ext>
            </a:extLst>
          </p:cNvPr>
          <p:cNvSpPr txBox="1"/>
          <p:nvPr/>
        </p:nvSpPr>
        <p:spPr>
          <a:xfrm>
            <a:off x="351351" y="3308323"/>
            <a:ext cx="3734874" cy="369332"/>
          </a:xfrm>
          <a:prstGeom prst="rect">
            <a:avLst/>
          </a:prstGeom>
          <a:noFill/>
        </p:spPr>
        <p:txBody>
          <a:bodyPr wrap="square" rtlCol="0">
            <a:spAutoFit/>
          </a:bodyPr>
          <a:lstStyle/>
          <a:p>
            <a:r>
              <a:rPr lang="en-US" dirty="0"/>
              <a:t>Some ideas for consideration </a:t>
            </a:r>
            <a:endParaRPr lang="en-AU" dirty="0"/>
          </a:p>
        </p:txBody>
      </p:sp>
    </p:spTree>
    <p:extLst>
      <p:ext uri="{BB962C8B-B14F-4D97-AF65-F5344CB8AC3E}">
        <p14:creationId xmlns:p14="http://schemas.microsoft.com/office/powerpoint/2010/main" val="1930351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1125</TotalTime>
  <Words>698</Words>
  <Application>Microsoft Office PowerPoint</Application>
  <PresentationFormat>Widescreen</PresentationFormat>
  <Paragraphs>56</Paragraphs>
  <Slides>12</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Brush Script MT</vt:lpstr>
      <vt:lpstr>Calibri</vt:lpstr>
      <vt:lpstr>Calibri Light</vt:lpstr>
      <vt:lpstr>Franklin Gothic Book</vt:lpstr>
      <vt:lpstr>Impact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Page Title…</dc:title>
  <dc:creator>Edward Baricevic</dc:creator>
  <cp:lastModifiedBy>Patti Beattie</cp:lastModifiedBy>
  <cp:revision>18</cp:revision>
  <dcterms:created xsi:type="dcterms:W3CDTF">2021-10-21T04:28:22Z</dcterms:created>
  <dcterms:modified xsi:type="dcterms:W3CDTF">2021-12-07T21:52:32Z</dcterms:modified>
</cp:coreProperties>
</file>