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47"/>
  </p:notesMasterIdLst>
  <p:sldIdLst>
    <p:sldId id="307" r:id="rId2"/>
    <p:sldId id="256" r:id="rId3"/>
    <p:sldId id="257" r:id="rId4"/>
    <p:sldId id="306" r:id="rId5"/>
    <p:sldId id="259" r:id="rId6"/>
    <p:sldId id="303" r:id="rId7"/>
    <p:sldId id="260"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89" r:id="rId22"/>
    <p:sldId id="276" r:id="rId23"/>
    <p:sldId id="277" r:id="rId24"/>
    <p:sldId id="288" r:id="rId25"/>
    <p:sldId id="292" r:id="rId26"/>
    <p:sldId id="296" r:id="rId27"/>
    <p:sldId id="278" r:id="rId28"/>
    <p:sldId id="291" r:id="rId29"/>
    <p:sldId id="284" r:id="rId30"/>
    <p:sldId id="290" r:id="rId31"/>
    <p:sldId id="279" r:id="rId32"/>
    <p:sldId id="300" r:id="rId33"/>
    <p:sldId id="301" r:id="rId34"/>
    <p:sldId id="299" r:id="rId35"/>
    <p:sldId id="280" r:id="rId36"/>
    <p:sldId id="294" r:id="rId37"/>
    <p:sldId id="295" r:id="rId38"/>
    <p:sldId id="293" r:id="rId39"/>
    <p:sldId id="281" r:id="rId40"/>
    <p:sldId id="302" r:id="rId41"/>
    <p:sldId id="282" r:id="rId42"/>
    <p:sldId id="304" r:id="rId43"/>
    <p:sldId id="285" r:id="rId44"/>
    <p:sldId id="286" r:id="rId45"/>
    <p:sldId id="287" r:id="rId46"/>
  </p:sldIdLst>
  <p:sldSz cx="18288000" cy="10287000"/>
  <p:notesSz cx="6858000" cy="9144000"/>
  <p:embeddedFontLst>
    <p:embeddedFont>
      <p:font typeface="Afield" panose="020B0604020202020204" charset="-128"/>
      <p:regular r:id="rId48"/>
    </p:embeddedFont>
    <p:embeddedFont>
      <p:font typeface="Abadi" panose="020B0604020104020204" pitchFamily="34" charset="0"/>
      <p:regular r:id="rId49"/>
    </p:embeddedFont>
    <p:embeddedFont>
      <p:font typeface="Aptos Black" panose="020B0004020202020204" pitchFamily="34" charset="0"/>
      <p:bold r:id="rId50"/>
      <p:boldItalic r:id="rId51"/>
    </p:embeddedFont>
    <p:embeddedFont>
      <p:font typeface="Canva Sans" panose="020B0604020202020204" charset="0"/>
      <p:regular r:id="rId52"/>
    </p:embeddedFont>
    <p:embeddedFont>
      <p:font typeface="Canva Sans Bold" panose="020B0604020202020204" charset="0"/>
      <p:regular r:id="rId53"/>
    </p:embeddedFont>
    <p:embeddedFont>
      <p:font typeface="Canva Sans Bold Italics" panose="020B0604020202020204" charset="0"/>
      <p:regular r:id="rId54"/>
    </p:embeddedFont>
    <p:embeddedFont>
      <p:font typeface="Hatton" panose="020B0604020202020204" charset="0"/>
      <p:regular r:id="rId55"/>
    </p:embeddedFont>
    <p:embeddedFont>
      <p:font typeface="Hatton Bold" panose="020B0604020202020204" charset="0"/>
      <p:regular r:id="rId56"/>
    </p:embeddedFont>
    <p:embeddedFont>
      <p:font typeface="HK Grotesk Light" panose="020B0604020202020204" charset="0"/>
      <p:regular r:id="rId57"/>
    </p:embeddedFont>
    <p:embeddedFont>
      <p:font typeface="Libre Franklin Bold" panose="020B0604020202020204" charset="0"/>
      <p:regular r:id="rId58"/>
    </p:embeddedFont>
    <p:embeddedFont>
      <p:font typeface="Segoe UI" panose="020B0502040204020203" pitchFamily="34" charset="0"/>
      <p:regular r:id="rId59"/>
      <p:bold r:id="rId60"/>
      <p:italic r:id="rId61"/>
      <p:boldItalic r:id="rId62"/>
    </p:embeddedFont>
    <p:embeddedFont>
      <p:font typeface="Times New Roman Bold" panose="02020803070505020304" pitchFamily="18" charset="0"/>
      <p:regular r:id="rId63"/>
      <p:bold r:id="rId6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2714" autoAdjust="0"/>
  </p:normalViewPr>
  <p:slideViewPr>
    <p:cSldViewPr>
      <p:cViewPr varScale="1">
        <p:scale>
          <a:sx n="71" d="100"/>
          <a:sy n="71" d="100"/>
        </p:scale>
        <p:origin x="696" y="15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44" d="100"/>
        <a:sy n="44" d="100"/>
      </p:scale>
      <p:origin x="0" y="-2256"/>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font" Target="fonts/font8.fntdata"/><Relationship Id="rId63" Type="http://schemas.openxmlformats.org/officeDocument/2006/relationships/font" Target="fonts/font16.fntdata"/><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6.fntdata"/><Relationship Id="rId58" Type="http://schemas.openxmlformats.org/officeDocument/2006/relationships/font" Target="fonts/font11.fntdata"/><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2.fntdata"/><Relationship Id="rId57" Type="http://schemas.openxmlformats.org/officeDocument/2006/relationships/font" Target="fonts/font10.fntdata"/><Relationship Id="rId61"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5.fntdata"/><Relationship Id="rId60" Type="http://schemas.openxmlformats.org/officeDocument/2006/relationships/font" Target="fonts/font13.fntdata"/><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1.fntdata"/><Relationship Id="rId56" Type="http://schemas.openxmlformats.org/officeDocument/2006/relationships/font" Target="fonts/font9.fntdata"/><Relationship Id="rId64" Type="http://schemas.openxmlformats.org/officeDocument/2006/relationships/font" Target="fonts/font17.fntdata"/><Relationship Id="rId8" Type="http://schemas.openxmlformats.org/officeDocument/2006/relationships/slide" Target="slides/slide7.xml"/><Relationship Id="rId51" Type="http://schemas.openxmlformats.org/officeDocument/2006/relationships/font" Target="fonts/font4.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2.fntdata"/><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7.fntdata"/><Relationship Id="rId62" Type="http://schemas.openxmlformats.org/officeDocument/2006/relationships/font" Target="fonts/font15.fntdata"/></Relationships>
</file>

<file path=ppt/diagrams/_rels/data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svg"/><Relationship Id="rId1" Type="http://schemas.openxmlformats.org/officeDocument/2006/relationships/image" Target="../media/image39.png"/><Relationship Id="rId4" Type="http://schemas.openxmlformats.org/officeDocument/2006/relationships/image" Target="../media/image42.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svg"/><Relationship Id="rId1" Type="http://schemas.openxmlformats.org/officeDocument/2006/relationships/image" Target="../media/image39.png"/><Relationship Id="rId4" Type="http://schemas.openxmlformats.org/officeDocument/2006/relationships/image" Target="../media/image42.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D0511F-769C-412D-8DF4-E61DFF245A3A}"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A9F45539-B111-4894-B92E-1D1600154AB9}">
      <dgm:prSet custT="1"/>
      <dgm:spPr/>
      <dgm:t>
        <a:bodyPr/>
        <a:lstStyle/>
        <a:p>
          <a:pPr>
            <a:lnSpc>
              <a:spcPct val="100000"/>
            </a:lnSpc>
          </a:pPr>
          <a:r>
            <a:rPr lang="en-US" sz="3600" dirty="0"/>
            <a:t>The countdown timers on the next few slides – are options should you </a:t>
          </a:r>
        </a:p>
        <a:p>
          <a:pPr>
            <a:lnSpc>
              <a:spcPct val="100000"/>
            </a:lnSpc>
          </a:pPr>
          <a:r>
            <a:rPr lang="en-US" sz="3600" dirty="0"/>
            <a:t>need to adjust the timing of your session/s. </a:t>
          </a:r>
        </a:p>
      </dgm:t>
    </dgm:pt>
    <dgm:pt modelId="{5888650A-B8C8-49C1-9233-F45B04A4B701}" type="parTrans" cxnId="{C77DDD5F-92F6-4D3A-AF9F-1D94BBC178C6}">
      <dgm:prSet/>
      <dgm:spPr/>
      <dgm:t>
        <a:bodyPr/>
        <a:lstStyle/>
        <a:p>
          <a:endParaRPr lang="en-US"/>
        </a:p>
      </dgm:t>
    </dgm:pt>
    <dgm:pt modelId="{8B2803B1-CF6F-4BCB-AE68-BC08DE53A3A7}" type="sibTrans" cxnId="{C77DDD5F-92F6-4D3A-AF9F-1D94BBC178C6}">
      <dgm:prSet/>
      <dgm:spPr/>
      <dgm:t>
        <a:bodyPr/>
        <a:lstStyle/>
        <a:p>
          <a:endParaRPr lang="en-US"/>
        </a:p>
      </dgm:t>
    </dgm:pt>
    <dgm:pt modelId="{9AE7B9C7-FA07-4D6B-81BF-5DCD43A718A5}">
      <dgm:prSet custT="1"/>
      <dgm:spPr/>
      <dgm:t>
        <a:bodyPr/>
        <a:lstStyle/>
        <a:p>
          <a:pPr>
            <a:lnSpc>
              <a:spcPct val="100000"/>
            </a:lnSpc>
          </a:pPr>
          <a:r>
            <a:rPr lang="en-US" sz="3600" dirty="0"/>
            <a:t>Please delete any slides that </a:t>
          </a:r>
        </a:p>
        <a:p>
          <a:pPr>
            <a:lnSpc>
              <a:spcPct val="100000"/>
            </a:lnSpc>
          </a:pPr>
          <a:r>
            <a:rPr lang="en-US" sz="3600" dirty="0"/>
            <a:t>you don’t need for your Community Consultation Forum. </a:t>
          </a:r>
        </a:p>
      </dgm:t>
    </dgm:pt>
    <dgm:pt modelId="{74C0AC56-A7A3-47A6-A427-9B853F0FB0BA}" type="parTrans" cxnId="{36B1A65A-DF42-433B-9F46-AD0815FE7E15}">
      <dgm:prSet/>
      <dgm:spPr/>
      <dgm:t>
        <a:bodyPr/>
        <a:lstStyle/>
        <a:p>
          <a:endParaRPr lang="en-US"/>
        </a:p>
      </dgm:t>
    </dgm:pt>
    <dgm:pt modelId="{B6D494A9-DD6C-4FE5-8C43-2B44A5993C84}" type="sibTrans" cxnId="{36B1A65A-DF42-433B-9F46-AD0815FE7E15}">
      <dgm:prSet/>
      <dgm:spPr/>
      <dgm:t>
        <a:bodyPr/>
        <a:lstStyle/>
        <a:p>
          <a:endParaRPr lang="en-US"/>
        </a:p>
      </dgm:t>
    </dgm:pt>
    <dgm:pt modelId="{1CC91911-DC9E-4778-A267-9FC684F89CB4}" type="pres">
      <dgm:prSet presAssocID="{C9D0511F-769C-412D-8DF4-E61DFF245A3A}" presName="root" presStyleCnt="0">
        <dgm:presLayoutVars>
          <dgm:dir/>
          <dgm:resizeHandles val="exact"/>
        </dgm:presLayoutVars>
      </dgm:prSet>
      <dgm:spPr/>
    </dgm:pt>
    <dgm:pt modelId="{077B05C8-52A5-4C19-951F-23E827EE19A1}" type="pres">
      <dgm:prSet presAssocID="{A9F45539-B111-4894-B92E-1D1600154AB9}" presName="compNode" presStyleCnt="0"/>
      <dgm:spPr/>
    </dgm:pt>
    <dgm:pt modelId="{26BAFE7D-768D-406E-AFE2-513B565DC84A}" type="pres">
      <dgm:prSet presAssocID="{A9F45539-B111-4894-B92E-1D1600154AB9}" presName="iconRect" presStyleLbl="node1" presStyleIdx="0" presStyleCnt="2" custScaleX="114408" custScaleY="120585" custLinFactNeighborX="-47403" custLinFactNeighborY="17471"/>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Alarm Clock"/>
        </a:ext>
      </dgm:extLst>
    </dgm:pt>
    <dgm:pt modelId="{6E5BA11C-5DE9-492B-9BEB-5DB40F91EADD}" type="pres">
      <dgm:prSet presAssocID="{A9F45539-B111-4894-B92E-1D1600154AB9}" presName="spaceRect" presStyleCnt="0"/>
      <dgm:spPr/>
    </dgm:pt>
    <dgm:pt modelId="{9EEA6581-1A08-4562-A976-2F011D859E17}" type="pres">
      <dgm:prSet presAssocID="{A9F45539-B111-4894-B92E-1D1600154AB9}" presName="textRect" presStyleLbl="revTx" presStyleIdx="0" presStyleCnt="2" custScaleX="254233" custLinFactX="-10677" custLinFactNeighborX="-100000" custLinFactNeighborY="-5931">
        <dgm:presLayoutVars>
          <dgm:chMax val="1"/>
          <dgm:chPref val="1"/>
        </dgm:presLayoutVars>
      </dgm:prSet>
      <dgm:spPr/>
    </dgm:pt>
    <dgm:pt modelId="{F683F611-ED80-4DDC-9425-9A8BA89D10B0}" type="pres">
      <dgm:prSet presAssocID="{8B2803B1-CF6F-4BCB-AE68-BC08DE53A3A7}" presName="sibTrans" presStyleCnt="0"/>
      <dgm:spPr/>
    </dgm:pt>
    <dgm:pt modelId="{050F64F9-D075-403A-83AF-A3B6909E8FC1}" type="pres">
      <dgm:prSet presAssocID="{9AE7B9C7-FA07-4D6B-81BF-5DCD43A718A5}" presName="compNode" presStyleCnt="0"/>
      <dgm:spPr/>
    </dgm:pt>
    <dgm:pt modelId="{6A54FCB7-BD34-4BE2-93CD-62216AC7C798}" type="pres">
      <dgm:prSet presAssocID="{9AE7B9C7-FA07-4D6B-81BF-5DCD43A718A5}" presName="iconRect" presStyleLbl="node1" presStyleIdx="1" presStyleCnt="2" custLinFactNeighborX="11219" custLinFactNeighborY="-1976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arbage"/>
        </a:ext>
      </dgm:extLst>
    </dgm:pt>
    <dgm:pt modelId="{686D196D-AF84-4124-8588-16EBF94ADC7C}" type="pres">
      <dgm:prSet presAssocID="{9AE7B9C7-FA07-4D6B-81BF-5DCD43A718A5}" presName="spaceRect" presStyleCnt="0"/>
      <dgm:spPr/>
    </dgm:pt>
    <dgm:pt modelId="{B118C688-C63C-43C8-A1A8-8683B380DA7D}" type="pres">
      <dgm:prSet presAssocID="{9AE7B9C7-FA07-4D6B-81BF-5DCD43A718A5}" presName="textRect" presStyleLbl="revTx" presStyleIdx="1" presStyleCnt="2" custScaleX="210442" custScaleY="73274" custLinFactNeighborX="4879" custLinFactNeighborY="-20223">
        <dgm:presLayoutVars>
          <dgm:chMax val="1"/>
          <dgm:chPref val="1"/>
        </dgm:presLayoutVars>
      </dgm:prSet>
      <dgm:spPr/>
    </dgm:pt>
  </dgm:ptLst>
  <dgm:cxnLst>
    <dgm:cxn modelId="{C77DDD5F-92F6-4D3A-AF9F-1D94BBC178C6}" srcId="{C9D0511F-769C-412D-8DF4-E61DFF245A3A}" destId="{A9F45539-B111-4894-B92E-1D1600154AB9}" srcOrd="0" destOrd="0" parTransId="{5888650A-B8C8-49C1-9233-F45B04A4B701}" sibTransId="{8B2803B1-CF6F-4BCB-AE68-BC08DE53A3A7}"/>
    <dgm:cxn modelId="{36B1A65A-DF42-433B-9F46-AD0815FE7E15}" srcId="{C9D0511F-769C-412D-8DF4-E61DFF245A3A}" destId="{9AE7B9C7-FA07-4D6B-81BF-5DCD43A718A5}" srcOrd="1" destOrd="0" parTransId="{74C0AC56-A7A3-47A6-A427-9B853F0FB0BA}" sibTransId="{B6D494A9-DD6C-4FE5-8C43-2B44A5993C84}"/>
    <dgm:cxn modelId="{00ECB882-0746-4F58-834F-8A7A2DB919AA}" type="presOf" srcId="{C9D0511F-769C-412D-8DF4-E61DFF245A3A}" destId="{1CC91911-DC9E-4778-A267-9FC684F89CB4}" srcOrd="0" destOrd="0" presId="urn:microsoft.com/office/officeart/2018/2/layout/IconLabelList"/>
    <dgm:cxn modelId="{098570AC-06FB-494A-8C40-B2217F2CDE4E}" type="presOf" srcId="{A9F45539-B111-4894-B92E-1D1600154AB9}" destId="{9EEA6581-1A08-4562-A976-2F011D859E17}" srcOrd="0" destOrd="0" presId="urn:microsoft.com/office/officeart/2018/2/layout/IconLabelList"/>
    <dgm:cxn modelId="{E0802EE0-C0FA-4600-86EE-F3652E3D61D5}" type="presOf" srcId="{9AE7B9C7-FA07-4D6B-81BF-5DCD43A718A5}" destId="{B118C688-C63C-43C8-A1A8-8683B380DA7D}" srcOrd="0" destOrd="0" presId="urn:microsoft.com/office/officeart/2018/2/layout/IconLabelList"/>
    <dgm:cxn modelId="{735C48BA-C3E3-4551-9FC6-EA781FF6C01C}" type="presParOf" srcId="{1CC91911-DC9E-4778-A267-9FC684F89CB4}" destId="{077B05C8-52A5-4C19-951F-23E827EE19A1}" srcOrd="0" destOrd="0" presId="urn:microsoft.com/office/officeart/2018/2/layout/IconLabelList"/>
    <dgm:cxn modelId="{154A921A-E62E-4680-B15E-FB0A7FFAEB3B}" type="presParOf" srcId="{077B05C8-52A5-4C19-951F-23E827EE19A1}" destId="{26BAFE7D-768D-406E-AFE2-513B565DC84A}" srcOrd="0" destOrd="0" presId="urn:microsoft.com/office/officeart/2018/2/layout/IconLabelList"/>
    <dgm:cxn modelId="{02B08D7F-1F3F-4461-9083-ED1EEDCC3471}" type="presParOf" srcId="{077B05C8-52A5-4C19-951F-23E827EE19A1}" destId="{6E5BA11C-5DE9-492B-9BEB-5DB40F91EADD}" srcOrd="1" destOrd="0" presId="urn:microsoft.com/office/officeart/2018/2/layout/IconLabelList"/>
    <dgm:cxn modelId="{A7CED87C-213E-419F-9518-33B01945FE1C}" type="presParOf" srcId="{077B05C8-52A5-4C19-951F-23E827EE19A1}" destId="{9EEA6581-1A08-4562-A976-2F011D859E17}" srcOrd="2" destOrd="0" presId="urn:microsoft.com/office/officeart/2018/2/layout/IconLabelList"/>
    <dgm:cxn modelId="{90A9FE78-2E4A-4CD8-A625-7F7F5B669F06}" type="presParOf" srcId="{1CC91911-DC9E-4778-A267-9FC684F89CB4}" destId="{F683F611-ED80-4DDC-9425-9A8BA89D10B0}" srcOrd="1" destOrd="0" presId="urn:microsoft.com/office/officeart/2018/2/layout/IconLabelList"/>
    <dgm:cxn modelId="{B52FB818-92EF-4720-B08E-6162A25DE699}" type="presParOf" srcId="{1CC91911-DC9E-4778-A267-9FC684F89CB4}" destId="{050F64F9-D075-403A-83AF-A3B6909E8FC1}" srcOrd="2" destOrd="0" presId="urn:microsoft.com/office/officeart/2018/2/layout/IconLabelList"/>
    <dgm:cxn modelId="{1FAF256B-D71D-4133-8F49-EDE8A9CA0BAD}" type="presParOf" srcId="{050F64F9-D075-403A-83AF-A3B6909E8FC1}" destId="{6A54FCB7-BD34-4BE2-93CD-62216AC7C798}" srcOrd="0" destOrd="0" presId="urn:microsoft.com/office/officeart/2018/2/layout/IconLabelList"/>
    <dgm:cxn modelId="{069C349A-8876-4DC8-85FF-FE89A13711BF}" type="presParOf" srcId="{050F64F9-D075-403A-83AF-A3B6909E8FC1}" destId="{686D196D-AF84-4124-8588-16EBF94ADC7C}" srcOrd="1" destOrd="0" presId="urn:microsoft.com/office/officeart/2018/2/layout/IconLabelList"/>
    <dgm:cxn modelId="{4E7E4359-B421-4684-9577-27E551C36FF3}" type="presParOf" srcId="{050F64F9-D075-403A-83AF-A3B6909E8FC1}" destId="{B118C688-C63C-43C8-A1A8-8683B380DA7D}"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BAFE7D-768D-406E-AFE2-513B565DC84A}">
      <dsp:nvSpPr>
        <dsp:cNvPr id="0" name=""/>
        <dsp:cNvSpPr/>
      </dsp:nvSpPr>
      <dsp:spPr>
        <a:xfrm>
          <a:off x="2743204" y="609598"/>
          <a:ext cx="1656484" cy="17459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EEA6581-1A08-4562-A976-2F011D859E17}">
      <dsp:nvSpPr>
        <dsp:cNvPr id="0" name=""/>
        <dsp:cNvSpPr/>
      </dsp:nvSpPr>
      <dsp:spPr>
        <a:xfrm>
          <a:off x="0" y="2458299"/>
          <a:ext cx="8179946" cy="13709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600200">
            <a:lnSpc>
              <a:spcPct val="100000"/>
            </a:lnSpc>
            <a:spcBef>
              <a:spcPct val="0"/>
            </a:spcBef>
            <a:spcAft>
              <a:spcPct val="35000"/>
            </a:spcAft>
            <a:buNone/>
          </a:pPr>
          <a:r>
            <a:rPr lang="en-US" sz="3600" kern="1200" dirty="0"/>
            <a:t>The countdown timers on the next few slides – are options should you </a:t>
          </a:r>
        </a:p>
        <a:p>
          <a:pPr marL="0" lvl="0" indent="0" algn="ctr" defTabSz="1600200">
            <a:lnSpc>
              <a:spcPct val="100000"/>
            </a:lnSpc>
            <a:spcBef>
              <a:spcPct val="0"/>
            </a:spcBef>
            <a:spcAft>
              <a:spcPct val="35000"/>
            </a:spcAft>
            <a:buNone/>
          </a:pPr>
          <a:r>
            <a:rPr lang="en-US" sz="3600" kern="1200" dirty="0"/>
            <a:t>need to adjust the timing of your session/s. </a:t>
          </a:r>
        </a:p>
      </dsp:txBody>
      <dsp:txXfrm>
        <a:off x="0" y="2458299"/>
        <a:ext cx="8179946" cy="1370948"/>
      </dsp:txXfrm>
    </dsp:sp>
    <dsp:sp modelId="{6A54FCB7-BD34-4BE2-93CD-62216AC7C798}">
      <dsp:nvSpPr>
        <dsp:cNvPr id="0" name=""/>
        <dsp:cNvSpPr/>
      </dsp:nvSpPr>
      <dsp:spPr>
        <a:xfrm>
          <a:off x="11734804" y="236564"/>
          <a:ext cx="1447875" cy="14478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18C688-C63C-43C8-A1A8-8683B380DA7D}">
      <dsp:nvSpPr>
        <dsp:cNvPr id="0" name=""/>
        <dsp:cNvSpPr/>
      </dsp:nvSpPr>
      <dsp:spPr>
        <a:xfrm>
          <a:off x="9067800" y="2462652"/>
          <a:ext cx="6770971" cy="10045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600200">
            <a:lnSpc>
              <a:spcPct val="100000"/>
            </a:lnSpc>
            <a:spcBef>
              <a:spcPct val="0"/>
            </a:spcBef>
            <a:spcAft>
              <a:spcPct val="35000"/>
            </a:spcAft>
            <a:buNone/>
          </a:pPr>
          <a:r>
            <a:rPr lang="en-US" sz="3600" kern="1200" dirty="0"/>
            <a:t>Please delete any slides that </a:t>
          </a:r>
        </a:p>
        <a:p>
          <a:pPr marL="0" lvl="0" indent="0" algn="ctr" defTabSz="1600200">
            <a:lnSpc>
              <a:spcPct val="100000"/>
            </a:lnSpc>
            <a:spcBef>
              <a:spcPct val="0"/>
            </a:spcBef>
            <a:spcAft>
              <a:spcPct val="35000"/>
            </a:spcAft>
            <a:buNone/>
          </a:pPr>
          <a:r>
            <a:rPr lang="en-US" sz="3600" kern="1200" dirty="0"/>
            <a:t>you don’t need for your Community Consultation Forum. </a:t>
          </a:r>
        </a:p>
      </dsp:txBody>
      <dsp:txXfrm>
        <a:off x="9067800" y="2462652"/>
        <a:ext cx="6770971" cy="1004549"/>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ABA84B-4CCD-4375-9D5C-07114E3D4E8F}" type="datetimeFigureOut">
              <a:rPr lang="en-AU" smtClean="0"/>
              <a:t>27/05/2024</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F815A7-5CB4-4F73-941C-1D98716D0C1B}" type="slidenum">
              <a:rPr lang="en-AU" smtClean="0"/>
              <a:t>‹#›</a:t>
            </a:fld>
            <a:endParaRPr lang="en-AU"/>
          </a:p>
        </p:txBody>
      </p:sp>
    </p:spTree>
    <p:extLst>
      <p:ext uri="{BB962C8B-B14F-4D97-AF65-F5344CB8AC3E}">
        <p14:creationId xmlns:p14="http://schemas.microsoft.com/office/powerpoint/2010/main" val="637749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000" b="1" dirty="0">
                <a:solidFill>
                  <a:srgbClr val="FF0000"/>
                </a:solidFill>
              </a:rPr>
              <a:t>Time to reflect – allow 3 minutes to reflect on the Scripture Quote </a:t>
            </a:r>
          </a:p>
          <a:p>
            <a:endParaRPr lang="en-US" dirty="0"/>
          </a:p>
          <a:p>
            <a:r>
              <a:rPr lang="en-US" dirty="0"/>
              <a:t>Read and provide time for reflection. </a:t>
            </a:r>
          </a:p>
          <a:p>
            <a:r>
              <a:rPr lang="en-US" dirty="0"/>
              <a:t>Possible prompting/reflection questions: </a:t>
            </a:r>
          </a:p>
          <a:p>
            <a:endParaRPr lang="en-US" dirty="0"/>
          </a:p>
          <a:p>
            <a:r>
              <a:rPr lang="en-US" sz="2400" dirty="0">
                <a:latin typeface="Aptos Black" panose="020F0502020204030204" pitchFamily="34" charset="0"/>
              </a:rPr>
              <a:t>1: What is this scripture quote speaking to me? </a:t>
            </a:r>
          </a:p>
          <a:p>
            <a:r>
              <a:rPr lang="en-US" sz="2400" dirty="0">
                <a:latin typeface="Aptos Black" panose="020F0502020204030204" pitchFamily="34" charset="0"/>
              </a:rPr>
              <a:t>2: Where in my day do I reach out in prayer to God and seek His support? </a:t>
            </a:r>
          </a:p>
          <a:p>
            <a:r>
              <a:rPr lang="en-US" sz="2400" dirty="0">
                <a:latin typeface="Aptos Black" panose="020F0502020204030204" pitchFamily="34" charset="0"/>
              </a:rPr>
              <a:t>3: What may I need to consider to open my ears, my mind, and my heart to listen? </a:t>
            </a:r>
          </a:p>
          <a:p>
            <a:endParaRPr lang="en-US" dirty="0"/>
          </a:p>
          <a:p>
            <a:endParaRPr lang="en-AU" dirty="0"/>
          </a:p>
        </p:txBody>
      </p:sp>
      <p:sp>
        <p:nvSpPr>
          <p:cNvPr id="4" name="Slide Number Placeholder 3"/>
          <p:cNvSpPr>
            <a:spLocks noGrp="1"/>
          </p:cNvSpPr>
          <p:nvPr>
            <p:ph type="sldNum" sz="quarter" idx="5"/>
          </p:nvPr>
        </p:nvSpPr>
        <p:spPr/>
        <p:txBody>
          <a:bodyPr/>
          <a:lstStyle/>
          <a:p>
            <a:fld id="{F8F815A7-5CB4-4F73-941C-1D98716D0C1B}" type="slidenum">
              <a:rPr lang="en-AU" smtClean="0"/>
              <a:t>3</a:t>
            </a:fld>
            <a:endParaRPr lang="en-AU"/>
          </a:p>
        </p:txBody>
      </p:sp>
    </p:spTree>
    <p:extLst>
      <p:ext uri="{BB962C8B-B14F-4D97-AF65-F5344CB8AC3E}">
        <p14:creationId xmlns:p14="http://schemas.microsoft.com/office/powerpoint/2010/main" val="34889789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  FURTHER READING </a:t>
            </a:r>
            <a:r>
              <a:rPr lang="en-US" dirty="0"/>
              <a:t>Pope Francis Letter “Opening of the Synodal Path Holy Mass 10 October 2021. https://www.vatican.va/content/francesco/en/homilies/2021/documents/20211010-omelia-sinodo-vescovi.html</a:t>
            </a:r>
          </a:p>
          <a:p>
            <a:endParaRPr lang="en-US" dirty="0"/>
          </a:p>
          <a:p>
            <a:r>
              <a:rPr lang="en-US" b="1" dirty="0"/>
              <a:t>NOTES </a:t>
            </a:r>
          </a:p>
          <a:p>
            <a:endParaRPr lang="en-US" dirty="0"/>
          </a:p>
          <a:p>
            <a:r>
              <a:rPr lang="en-US" dirty="0"/>
              <a:t>Jesus shows us how to walk together – listening and dialoguing together – On The Road To Emmaus. </a:t>
            </a:r>
          </a:p>
          <a:p>
            <a:endParaRPr lang="en-US" dirty="0"/>
          </a:p>
          <a:p>
            <a:r>
              <a:rPr lang="en-AU" sz="1800" b="0" i="0" dirty="0">
                <a:effectLst/>
                <a:highlight>
                  <a:srgbClr val="FFFFFF"/>
                </a:highlight>
                <a:latin typeface="Calibri" panose="020F0502020204030204" pitchFamily="34" charset="0"/>
              </a:rPr>
              <a:t>We can think of the disciples on the road to Emmaus who went along their way speaking with one another. Jesus came to join them, asking them what they were talking about. Later that night, once they realised that it was Jesus who was walking with them on the way, they realized that their hearts were burning as He spoke to them on the road. Conversations in the Spirit make our hearts burn and make us want to share the fire of the Holy Spirit with all our brothers and sisters!  </a:t>
            </a:r>
            <a:endParaRPr lang="en-US" dirty="0"/>
          </a:p>
          <a:p>
            <a:endParaRPr lang="en-US" dirty="0"/>
          </a:p>
          <a:p>
            <a:r>
              <a:rPr lang="en-US" dirty="0"/>
              <a:t>Jesus walked alongside people and listened to the questions and concerns in the hearts and minds of those He walked with. He meets us where we are at. </a:t>
            </a:r>
          </a:p>
          <a:p>
            <a:endParaRPr lang="en-US" dirty="0"/>
          </a:p>
          <a:p>
            <a:r>
              <a:rPr lang="en-US" dirty="0"/>
              <a:t>As we begin our </a:t>
            </a:r>
            <a:r>
              <a:rPr lang="en-AU" dirty="0"/>
              <a:t>Community Consultation Forum, walking on the same road, walking</a:t>
            </a:r>
            <a:r>
              <a:rPr lang="en-US" dirty="0"/>
              <a:t> together – let us look at Jesus as our example. First</a:t>
            </a:r>
            <a:r>
              <a:rPr lang="en-AU" dirty="0"/>
              <a:t>, he ENCOUNTERS the two disciples  on the road; he then LISTENS to the questions</a:t>
            </a:r>
            <a:r>
              <a:rPr lang="en-US" dirty="0"/>
              <a:t> and finally helps them to DISCERN what he must do. </a:t>
            </a:r>
          </a:p>
          <a:p>
            <a:endParaRPr lang="en-US" dirty="0"/>
          </a:p>
          <a:p>
            <a:r>
              <a:rPr lang="en-US" dirty="0"/>
              <a:t>1: Who walks with us on the path of our faith and life journey? </a:t>
            </a:r>
          </a:p>
          <a:p>
            <a:r>
              <a:rPr lang="en-US" dirty="0"/>
              <a:t>2: Who can we see on the edge of the path? How might we walk with them? </a:t>
            </a:r>
          </a:p>
          <a:p>
            <a:r>
              <a:rPr lang="en-US" dirty="0"/>
              <a:t>3: How do we listen and dialogue together in our parish and school communities? </a:t>
            </a:r>
          </a:p>
          <a:p>
            <a:endParaRPr lang="en-US" dirty="0"/>
          </a:p>
          <a:p>
            <a:endParaRPr lang="en-AU" dirty="0"/>
          </a:p>
        </p:txBody>
      </p:sp>
      <p:sp>
        <p:nvSpPr>
          <p:cNvPr id="4" name="Slide Number Placeholder 3"/>
          <p:cNvSpPr>
            <a:spLocks noGrp="1"/>
          </p:cNvSpPr>
          <p:nvPr>
            <p:ph type="sldNum" sz="quarter" idx="5"/>
          </p:nvPr>
        </p:nvSpPr>
        <p:spPr/>
        <p:txBody>
          <a:bodyPr/>
          <a:lstStyle/>
          <a:p>
            <a:fld id="{F8F815A7-5CB4-4F73-941C-1D98716D0C1B}" type="slidenum">
              <a:rPr lang="en-AU" smtClean="0"/>
              <a:t>4</a:t>
            </a:fld>
            <a:endParaRPr lang="en-AU"/>
          </a:p>
        </p:txBody>
      </p:sp>
    </p:spTree>
    <p:extLst>
      <p:ext uri="{BB962C8B-B14F-4D97-AF65-F5344CB8AC3E}">
        <p14:creationId xmlns:p14="http://schemas.microsoft.com/office/powerpoint/2010/main" val="16223422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F8F815A7-5CB4-4F73-941C-1D98716D0C1B}" type="slidenum">
              <a:rPr lang="en-AU" smtClean="0"/>
              <a:t>9</a:t>
            </a:fld>
            <a:endParaRPr lang="en-AU"/>
          </a:p>
        </p:txBody>
      </p:sp>
    </p:spTree>
    <p:extLst>
      <p:ext uri="{BB962C8B-B14F-4D97-AF65-F5344CB8AC3E}">
        <p14:creationId xmlns:p14="http://schemas.microsoft.com/office/powerpoint/2010/main" val="36567871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800" b="0" i="0" dirty="0">
                <a:effectLst/>
                <a:highlight>
                  <a:srgbClr val="FFFFFF"/>
                </a:highlight>
                <a:latin typeface="Calibri" panose="020F0502020204030204" pitchFamily="34" charset="0"/>
              </a:rPr>
              <a:t>Conversations in the Spirit are not merely a “generic exchange of ideas, but a dynamic in which the word [that is] spoken and heard generates familiarity, enabling the participants to draw closer to one another” (</a:t>
            </a:r>
            <a:r>
              <a:rPr lang="en-AU" sz="1800" b="0" i="0" dirty="0" err="1">
                <a:effectLst/>
                <a:highlight>
                  <a:srgbClr val="FFFFFF"/>
                </a:highlight>
                <a:latin typeface="Calibri" panose="020F0502020204030204" pitchFamily="34" charset="0"/>
              </a:rPr>
              <a:t>Instrumentum</a:t>
            </a:r>
            <a:r>
              <a:rPr lang="en-AU" sz="1800" b="0" i="0" dirty="0">
                <a:effectLst/>
                <a:highlight>
                  <a:srgbClr val="FFFFFF"/>
                </a:highlight>
                <a:latin typeface="Calibri" panose="020F0502020204030204" pitchFamily="34" charset="0"/>
              </a:rPr>
              <a:t> </a:t>
            </a:r>
            <a:r>
              <a:rPr lang="en-AU" sz="1800" b="0" i="0" dirty="0" err="1">
                <a:effectLst/>
                <a:highlight>
                  <a:srgbClr val="FFFFFF"/>
                </a:highlight>
                <a:latin typeface="Calibri" panose="020F0502020204030204" pitchFamily="34" charset="0"/>
              </a:rPr>
              <a:t>Laboris</a:t>
            </a:r>
            <a:r>
              <a:rPr lang="en-AU" sz="1800" b="0" i="0" dirty="0">
                <a:effectLst/>
                <a:highlight>
                  <a:srgbClr val="FFFFFF"/>
                </a:highlight>
                <a:latin typeface="Calibri" panose="020F0502020204030204" pitchFamily="34" charset="0"/>
              </a:rPr>
              <a:t>, 33). The fact that they are “in the Spirit” means that we want the true protagonist to be the Holy Spirit: He is the one who unites us in communion, sends us out in mission, and guides us together into the fullness of Christ. By having conversations in the Spirit, we seek to listen to the voice of God speaking to us through the Holy Spirit, as He gradually opens our hearts and minds to what He has to tell us.  </a:t>
            </a:r>
          </a:p>
          <a:p>
            <a:endParaRPr lang="en-AU" sz="1800" b="0" i="0" dirty="0">
              <a:effectLst/>
              <a:highlight>
                <a:srgbClr val="FFFFFF"/>
              </a:highlight>
              <a:latin typeface="Calibri" panose="020F0502020204030204" pitchFamily="34" charset="0"/>
            </a:endParaRPr>
          </a:p>
          <a:p>
            <a:pPr algn="l" rtl="0" fontAlgn="base"/>
            <a:r>
              <a:rPr lang="en-AU" sz="1800" b="0" i="0" dirty="0">
                <a:solidFill>
                  <a:srgbClr val="000000"/>
                </a:solidFill>
                <a:effectLst/>
                <a:highlight>
                  <a:srgbClr val="FFFFFF"/>
                </a:highlight>
                <a:latin typeface="Calibri" panose="020F0502020204030204" pitchFamily="34" charset="0"/>
              </a:rPr>
              <a:t>“Conversations in the Spirit” is also the approach taken by the Synodal Assembly in Rome, gathering over 450 participants from all continents to listen to one another and hear what the Holy Spirit has to say to them over the course of an entire month spent together in prayer, reflection, and sharing.  </a:t>
            </a:r>
          </a:p>
          <a:p>
            <a:pPr algn="l" rtl="0" fontAlgn="base"/>
            <a:endParaRPr lang="en-AU" b="0" i="0" dirty="0">
              <a:solidFill>
                <a:srgbClr val="000000"/>
              </a:solidFill>
              <a:effectLst/>
              <a:highlight>
                <a:srgbClr val="FFFFFF"/>
              </a:highlight>
              <a:latin typeface="Segoe UI" panose="020B0502040204020203" pitchFamily="34" charset="0"/>
            </a:endParaRPr>
          </a:p>
          <a:p>
            <a:pPr algn="l" rtl="0" fontAlgn="base"/>
            <a:r>
              <a:rPr lang="en-AU" sz="1800" b="0" i="0" dirty="0">
                <a:solidFill>
                  <a:srgbClr val="000000"/>
                </a:solidFill>
                <a:effectLst/>
                <a:highlight>
                  <a:srgbClr val="FFFFFF"/>
                </a:highlight>
                <a:latin typeface="Calibri" panose="020F0502020204030204" pitchFamily="34" charset="0"/>
              </a:rPr>
              <a:t>Time and time again, Pope Francis has reminded us that a Synod is not a parliament. It’s not about taking sides, being partisan, or dividing ourselves into political factions. Synods are privileged spaces of discernment, where the Holy Spirit is present and at work as we gather and listen to one another. In this sense, a Synod is like the Upper Room where Jesus brought His disciples together, and where He sent the Holy Spirit down upon them at Pentecost. The apostles were not politicians. </a:t>
            </a:r>
          </a:p>
          <a:p>
            <a:pPr algn="l" rtl="0" fontAlgn="base"/>
            <a:endParaRPr lang="en-AU" sz="1800" b="0" i="0" dirty="0">
              <a:solidFill>
                <a:srgbClr val="000000"/>
              </a:solidFill>
              <a:effectLst/>
              <a:highlight>
                <a:srgbClr val="FFFFFF"/>
              </a:highlight>
              <a:latin typeface="Calibri" panose="020F0502020204030204" pitchFamily="34" charset="0"/>
            </a:endParaRPr>
          </a:p>
          <a:p>
            <a:pPr algn="l" rtl="0" fontAlgn="base"/>
            <a:r>
              <a:rPr lang="en-AU" sz="1800" b="0" i="0" dirty="0">
                <a:solidFill>
                  <a:srgbClr val="000000"/>
                </a:solidFill>
                <a:effectLst/>
                <a:highlight>
                  <a:srgbClr val="FFFFFF"/>
                </a:highlight>
                <a:latin typeface="Calibri" panose="020F0502020204030204" pitchFamily="34" charset="0"/>
              </a:rPr>
              <a:t>They were people trying to follow Jesus, falling often due to their human frailty, but also guided and sustained by the abiding power of the Holy Spirit, whose strength is made perfect in our weakness (cf. 2 Corinthians 12:9).  </a:t>
            </a:r>
            <a:endParaRPr lang="en-AU" b="0" i="0" dirty="0">
              <a:solidFill>
                <a:srgbClr val="000000"/>
              </a:solidFill>
              <a:effectLst/>
              <a:highlight>
                <a:srgbClr val="FFFFFF"/>
              </a:highlight>
              <a:latin typeface="Segoe UI" panose="020B0502040204020203" pitchFamily="34" charset="0"/>
            </a:endParaRPr>
          </a:p>
          <a:p>
            <a:endParaRPr lang="en-AU" dirty="0"/>
          </a:p>
          <a:p>
            <a:r>
              <a:rPr lang="en-AU" sz="1800" b="0" i="0" dirty="0">
                <a:effectLst/>
                <a:highlight>
                  <a:srgbClr val="FFFFFF"/>
                </a:highlight>
                <a:latin typeface="Calibri" panose="020F0502020204030204" pitchFamily="34" charset="0"/>
              </a:rPr>
              <a:t>In our own lives, we can invite the Holy Spirit to come and be the main character in our own conversations. </a:t>
            </a:r>
          </a:p>
          <a:p>
            <a:endParaRPr lang="en-AU" sz="1800" b="0" i="0" dirty="0">
              <a:effectLst/>
              <a:highlight>
                <a:srgbClr val="FFFFFF"/>
              </a:highlight>
              <a:latin typeface="Calibri" panose="020F0502020204030204" pitchFamily="34" charset="0"/>
            </a:endParaRPr>
          </a:p>
          <a:p>
            <a:r>
              <a:rPr lang="en-AU" sz="1800" b="0" i="0" dirty="0">
                <a:effectLst/>
                <a:highlight>
                  <a:srgbClr val="FFFFFF"/>
                </a:highlight>
                <a:latin typeface="Calibri" panose="020F0502020204030204" pitchFamily="34" charset="0"/>
              </a:rPr>
              <a:t>Meetings in our parishes or workplace, discussions among spouses and within families, all of these can become places where we ask the Holy Spirit to come and join us, to lead us deeper in love and unity, to inspire us with wisdom, and help us rise above the weaknesses and wounds that threaten to divide us. </a:t>
            </a:r>
          </a:p>
          <a:p>
            <a:endParaRPr lang="en-AU" sz="1800" b="0" i="0" dirty="0">
              <a:effectLst/>
              <a:highlight>
                <a:srgbClr val="FFFFFF"/>
              </a:highlight>
              <a:latin typeface="Calibri" panose="020F0502020204030204" pitchFamily="34" charset="0"/>
            </a:endParaRPr>
          </a:p>
          <a:p>
            <a:r>
              <a:rPr lang="en-AU" sz="1800" b="0" i="0" dirty="0">
                <a:effectLst/>
                <a:highlight>
                  <a:srgbClr val="FFFFFF"/>
                </a:highlight>
                <a:latin typeface="Calibri" panose="020F0502020204030204" pitchFamily="34" charset="0"/>
              </a:rPr>
              <a:t>Don’t be afraid to try it out for yourself! Invite the Holy Spirit into your conversations; ground your conversations in God. Having conversations in the Spirit opens up a space for us, a spiritual atmosphere to breathe in deeply, where true discernment can unfold so that we can move forward together. But conversations in the Spirit do not end once we have finished talking with one another. Rather, they often point out a specific, “often unexpected direction” for us to take (IL, 33). God never ceases to surprise us when we open the ears of our hearts to listen to Him! Conversing with one another in the Spirit bears fruit as we put into action what we have heard the Lord speaking to us in our very midst.  </a:t>
            </a:r>
            <a:endParaRPr lang="en-AU" dirty="0"/>
          </a:p>
        </p:txBody>
      </p:sp>
      <p:sp>
        <p:nvSpPr>
          <p:cNvPr id="4" name="Slide Number Placeholder 3"/>
          <p:cNvSpPr>
            <a:spLocks noGrp="1"/>
          </p:cNvSpPr>
          <p:nvPr>
            <p:ph type="sldNum" sz="quarter" idx="5"/>
          </p:nvPr>
        </p:nvSpPr>
        <p:spPr/>
        <p:txBody>
          <a:bodyPr/>
          <a:lstStyle/>
          <a:p>
            <a:fld id="{F8F815A7-5CB4-4F73-941C-1D98716D0C1B}" type="slidenum">
              <a:rPr lang="en-AU" smtClean="0"/>
              <a:t>11</a:t>
            </a:fld>
            <a:endParaRPr lang="en-AU"/>
          </a:p>
        </p:txBody>
      </p:sp>
    </p:spTree>
    <p:extLst>
      <p:ext uri="{BB962C8B-B14F-4D97-AF65-F5344CB8AC3E}">
        <p14:creationId xmlns:p14="http://schemas.microsoft.com/office/powerpoint/2010/main" val="17465149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F8F815A7-5CB4-4F73-941C-1D98716D0C1B}" type="slidenum">
              <a:rPr lang="en-AU" smtClean="0"/>
              <a:t>12</a:t>
            </a:fld>
            <a:endParaRPr lang="en-AU"/>
          </a:p>
        </p:txBody>
      </p:sp>
    </p:spTree>
    <p:extLst>
      <p:ext uri="{BB962C8B-B14F-4D97-AF65-F5344CB8AC3E}">
        <p14:creationId xmlns:p14="http://schemas.microsoft.com/office/powerpoint/2010/main" val="28180636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sz="2400" b="1" dirty="0">
              <a:solidFill>
                <a:srgbClr val="FF0000"/>
              </a:solidFill>
            </a:endParaRPr>
          </a:p>
        </p:txBody>
      </p:sp>
      <p:sp>
        <p:nvSpPr>
          <p:cNvPr id="4" name="Slide Number Placeholder 3"/>
          <p:cNvSpPr>
            <a:spLocks noGrp="1"/>
          </p:cNvSpPr>
          <p:nvPr>
            <p:ph type="sldNum" sz="quarter" idx="5"/>
          </p:nvPr>
        </p:nvSpPr>
        <p:spPr/>
        <p:txBody>
          <a:bodyPr/>
          <a:lstStyle/>
          <a:p>
            <a:fld id="{F8F815A7-5CB4-4F73-941C-1D98716D0C1B}" type="slidenum">
              <a:rPr lang="en-AU" smtClean="0"/>
              <a:t>20</a:t>
            </a:fld>
            <a:endParaRPr lang="en-AU"/>
          </a:p>
        </p:txBody>
      </p:sp>
    </p:spTree>
    <p:extLst>
      <p:ext uri="{BB962C8B-B14F-4D97-AF65-F5344CB8AC3E}">
        <p14:creationId xmlns:p14="http://schemas.microsoft.com/office/powerpoint/2010/main" val="31117527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F8F815A7-5CB4-4F73-941C-1D98716D0C1B}" type="slidenum">
              <a:rPr lang="en-AU" smtClean="0"/>
              <a:t>21</a:t>
            </a:fld>
            <a:endParaRPr lang="en-AU"/>
          </a:p>
        </p:txBody>
      </p:sp>
    </p:spTree>
    <p:extLst>
      <p:ext uri="{BB962C8B-B14F-4D97-AF65-F5344CB8AC3E}">
        <p14:creationId xmlns:p14="http://schemas.microsoft.com/office/powerpoint/2010/main" val="3117204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F8F815A7-5CB4-4F73-941C-1D98716D0C1B}" type="slidenum">
              <a:rPr lang="en-AU" smtClean="0"/>
              <a:t>40</a:t>
            </a:fld>
            <a:endParaRPr lang="en-AU"/>
          </a:p>
        </p:txBody>
      </p:sp>
    </p:spTree>
    <p:extLst>
      <p:ext uri="{BB962C8B-B14F-4D97-AF65-F5344CB8AC3E}">
        <p14:creationId xmlns:p14="http://schemas.microsoft.com/office/powerpoint/2010/main" val="36162660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5/27/2024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ideo" Target="https://www.youtube.com/embed/ixQSg5_I7hk?feature=oembed" TargetMode="External"/><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4.sv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6.sv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video" Target="https://www.youtube.com/embed/5JgxfATHKx4?feature=oembed" TargetMode="External"/><Relationship Id="rId5" Type="http://schemas.openxmlformats.org/officeDocument/2006/relationships/image" Target="../media/image29.jpe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video" Target="https://www.youtube.com/embed/wHPmw7pPFIU?feature=oembed" TargetMode="External"/><Relationship Id="rId5" Type="http://schemas.openxmlformats.org/officeDocument/2006/relationships/image" Target="../media/image31.jpeg"/><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7.xml"/><Relationship Id="rId1" Type="http://schemas.openxmlformats.org/officeDocument/2006/relationships/video" Target="https://www.youtube.com/embed/DcvtwlM1aIE?feature=oembed" TargetMode="External"/><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6.svg"/></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7.xml"/><Relationship Id="rId1" Type="http://schemas.openxmlformats.org/officeDocument/2006/relationships/video" Target="https://www.youtube.com/embed/DcvtwlM1aIE?feature=oembed" TargetMode="External"/><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6.svg"/></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Layout" Target="../slideLayouts/slideLayout7.xml"/><Relationship Id="rId1" Type="http://schemas.openxmlformats.org/officeDocument/2006/relationships/video" Target="https://www.youtube.com/embed/wHPmw7pPFIU?feature=oembed" TargetMode="External"/><Relationship Id="rId4" Type="http://schemas.openxmlformats.org/officeDocument/2006/relationships/image" Target="../media/image31.jpeg"/></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7.xml"/><Relationship Id="rId1" Type="http://schemas.openxmlformats.org/officeDocument/2006/relationships/video" Target="https://www.youtube.com/embed/DcvtwlM1aIE?feature=oembed" TargetMode="External"/><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6.svg"/></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7.xml"/><Relationship Id="rId1" Type="http://schemas.openxmlformats.org/officeDocument/2006/relationships/video" Target="https://www.youtube.com/embed/DcvtwlM1aIE?feature=oembed" TargetMode="External"/><Relationship Id="rId4" Type="http://schemas.openxmlformats.org/officeDocument/2006/relationships/image" Target="../media/image33.png"/></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6.svg"/></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7.xml"/><Relationship Id="rId1" Type="http://schemas.openxmlformats.org/officeDocument/2006/relationships/video" Target="https://www.youtube.com/embed/DcvtwlM1aIE?feature=oembed" TargetMode="External"/><Relationship Id="rId4" Type="http://schemas.openxmlformats.org/officeDocument/2006/relationships/image" Target="../media/image33.png"/></Relationships>
</file>

<file path=ppt/slides/_rels/slide39.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video" Target="https://www.youtube.com/embed/DcvtwlM1aIE?feature=oembed" TargetMode="External"/><Relationship Id="rId4" Type="http://schemas.openxmlformats.org/officeDocument/2006/relationships/image" Target="../media/image32.jpeg"/></Relationships>
</file>

<file path=ppt/slides/_rels/slide41.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8.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slideLayout" Target="../slideLayouts/slideLayout7.xml"/><Relationship Id="rId1" Type="http://schemas.openxmlformats.org/officeDocument/2006/relationships/video" Target="https://www.youtube.com/embed/MDk6V-B4Qhw?feature=oembed"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slideLayout" Target="../slideLayouts/slideLayout7.xml"/><Relationship Id="rId1" Type="http://schemas.openxmlformats.org/officeDocument/2006/relationships/video" Target="https://www.youtube.com/embed/DN5ZcGKwm7U?start=6&amp;feature=oemb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44ECB-6541-854B-3294-F607C9FEEE21}"/>
              </a:ext>
            </a:extLst>
          </p:cNvPr>
          <p:cNvSpPr>
            <a:spLocks noGrp="1"/>
          </p:cNvSpPr>
          <p:nvPr>
            <p:ph type="ctrTitle"/>
          </p:nvPr>
        </p:nvSpPr>
        <p:spPr>
          <a:xfrm>
            <a:off x="2362200" y="3848100"/>
            <a:ext cx="13563600" cy="3546475"/>
          </a:xfrm>
        </p:spPr>
        <p:txBody>
          <a:bodyPr>
            <a:normAutofit fontScale="90000"/>
          </a:bodyPr>
          <a:lstStyle/>
          <a:p>
            <a:r>
              <a:rPr lang="en-US" dirty="0"/>
              <a:t>These slides have been prepared as a guide, to assist communities in leading their Consultation Forum/s</a:t>
            </a:r>
            <a:br>
              <a:rPr lang="en-US" dirty="0"/>
            </a:br>
            <a:br>
              <a:rPr lang="en-US" dirty="0"/>
            </a:br>
            <a:r>
              <a:rPr lang="en-US" dirty="0"/>
              <a:t>Please adjust and amend to suit your context. </a:t>
            </a:r>
            <a:br>
              <a:rPr lang="en-US" dirty="0"/>
            </a:br>
            <a:br>
              <a:rPr lang="en-US" dirty="0"/>
            </a:br>
            <a:r>
              <a:rPr lang="en-US" dirty="0"/>
              <a:t> </a:t>
            </a:r>
            <a:endParaRPr lang="en-AU" dirty="0"/>
          </a:p>
        </p:txBody>
      </p:sp>
    </p:spTree>
    <p:extLst>
      <p:ext uri="{BB962C8B-B14F-4D97-AF65-F5344CB8AC3E}">
        <p14:creationId xmlns:p14="http://schemas.microsoft.com/office/powerpoint/2010/main" val="12294583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905000" y="2095500"/>
            <a:ext cx="14918909" cy="6893636"/>
          </a:xfrm>
          <a:custGeom>
            <a:avLst/>
            <a:gdLst/>
            <a:ahLst/>
            <a:cxnLst/>
            <a:rect l="l" t="t" r="r" b="b"/>
            <a:pathLst>
              <a:path w="14918909" h="6893636">
                <a:moveTo>
                  <a:pt x="0" y="0"/>
                </a:moveTo>
                <a:lnTo>
                  <a:pt x="14918908" y="0"/>
                </a:lnTo>
                <a:lnTo>
                  <a:pt x="14918908" y="6893637"/>
                </a:lnTo>
                <a:lnTo>
                  <a:pt x="0" y="6893637"/>
                </a:lnTo>
                <a:lnTo>
                  <a:pt x="0" y="0"/>
                </a:lnTo>
                <a:close/>
              </a:path>
            </a:pathLst>
          </a:custGeom>
          <a:blipFill>
            <a:blip r:embed="rId2"/>
            <a:stretch>
              <a:fillRect/>
            </a:stretch>
          </a:blipFill>
        </p:spPr>
        <p:txBody>
          <a:bodyPr/>
          <a:lstStyle/>
          <a:p>
            <a:endParaRPr lang="en-AU"/>
          </a:p>
        </p:txBody>
      </p:sp>
      <p:sp>
        <p:nvSpPr>
          <p:cNvPr id="3" name="Freeform 3"/>
          <p:cNvSpPr/>
          <p:nvPr/>
        </p:nvSpPr>
        <p:spPr>
          <a:xfrm>
            <a:off x="12954000" y="584102"/>
            <a:ext cx="4621402" cy="1853136"/>
          </a:xfrm>
          <a:custGeom>
            <a:avLst/>
            <a:gdLst/>
            <a:ahLst/>
            <a:cxnLst/>
            <a:rect l="l" t="t" r="r" b="b"/>
            <a:pathLst>
              <a:path w="4621402" h="1853136">
                <a:moveTo>
                  <a:pt x="0" y="0"/>
                </a:moveTo>
                <a:lnTo>
                  <a:pt x="4621402" y="0"/>
                </a:lnTo>
                <a:lnTo>
                  <a:pt x="4621402" y="1853137"/>
                </a:lnTo>
                <a:lnTo>
                  <a:pt x="0" y="1853137"/>
                </a:lnTo>
                <a:lnTo>
                  <a:pt x="0" y="0"/>
                </a:lnTo>
                <a:close/>
              </a:path>
            </a:pathLst>
          </a:custGeom>
          <a:blipFill>
            <a:blip r:embed="rId3"/>
            <a:stretch>
              <a:fillRect/>
            </a:stretch>
          </a:blipFill>
        </p:spPr>
        <p:txBody>
          <a:bodyPr/>
          <a:lstStyle/>
          <a:p>
            <a:endParaRPr lang="en-AU"/>
          </a:p>
        </p:txBody>
      </p:sp>
      <p:cxnSp>
        <p:nvCxnSpPr>
          <p:cNvPr id="5" name="Straight Connector 4">
            <a:extLst>
              <a:ext uri="{FF2B5EF4-FFF2-40B4-BE49-F238E27FC236}">
                <a16:creationId xmlns:a16="http://schemas.microsoft.com/office/drawing/2014/main" id="{C5EF0AFF-DE1D-2406-F765-5B4B26DBC3A3}"/>
              </a:ext>
            </a:extLst>
          </p:cNvPr>
          <p:cNvCxnSpPr/>
          <p:nvPr/>
        </p:nvCxnSpPr>
        <p:spPr>
          <a:xfrm>
            <a:off x="-2819400" y="2171700"/>
            <a:ext cx="914400" cy="9144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392914" h="10287000">
                <a:moveTo>
                  <a:pt x="0" y="0"/>
                </a:moveTo>
                <a:lnTo>
                  <a:pt x="18392914" y="0"/>
                </a:lnTo>
                <a:lnTo>
                  <a:pt x="18392914" y="10287000"/>
                </a:lnTo>
                <a:lnTo>
                  <a:pt x="0" y="10287000"/>
                </a:lnTo>
                <a:lnTo>
                  <a:pt x="0" y="0"/>
                </a:lnTo>
                <a:close/>
              </a:path>
            </a:pathLst>
          </a:custGeom>
          <a:blipFill>
            <a:blip r:embed="rId3">
              <a:alphaModFix amt="39000"/>
            </a:blip>
            <a:stretch>
              <a:fillRect t="-9450" b="-9450"/>
            </a:stretch>
          </a:blipFill>
        </p:spPr>
        <p:txBody>
          <a:bodyPr/>
          <a:lstStyle/>
          <a:p>
            <a:endParaRPr lang="en-AU"/>
          </a:p>
        </p:txBody>
      </p:sp>
      <p:sp>
        <p:nvSpPr>
          <p:cNvPr id="3" name="TextBox 3"/>
          <p:cNvSpPr txBox="1"/>
          <p:nvPr/>
        </p:nvSpPr>
        <p:spPr>
          <a:xfrm>
            <a:off x="2265490" y="2726787"/>
            <a:ext cx="12918725" cy="6318000"/>
          </a:xfrm>
          <a:prstGeom prst="rect">
            <a:avLst/>
          </a:prstGeom>
        </p:spPr>
        <p:txBody>
          <a:bodyPr lIns="0" tIns="0" rIns="0" bIns="0" rtlCol="0" anchor="t">
            <a:spAutoFit/>
          </a:bodyPr>
          <a:lstStyle/>
          <a:p>
            <a:pPr algn="ctr">
              <a:lnSpc>
                <a:spcPts val="10033"/>
              </a:lnSpc>
              <a:spcBef>
                <a:spcPct val="0"/>
              </a:spcBef>
            </a:pPr>
            <a:r>
              <a:rPr lang="en-US" sz="7166" dirty="0">
                <a:solidFill>
                  <a:schemeClr val="accent5">
                    <a:lumMod val="60000"/>
                    <a:lumOff val="40000"/>
                  </a:schemeClr>
                </a:solidFill>
                <a:latin typeface="Libre Franklin Bold"/>
              </a:rPr>
              <a:t> Call to me and I will answer you, and will tell you great and hidden things that you have not known.</a:t>
            </a:r>
          </a:p>
          <a:p>
            <a:pPr algn="ctr">
              <a:lnSpc>
                <a:spcPts val="10033"/>
              </a:lnSpc>
              <a:spcBef>
                <a:spcPct val="0"/>
              </a:spcBef>
            </a:pPr>
            <a:endParaRPr lang="en-US" sz="7166" dirty="0">
              <a:solidFill>
                <a:srgbClr val="FAD02C"/>
              </a:solidFill>
              <a:latin typeface="Libre Franklin Bold"/>
            </a:endParaRPr>
          </a:p>
        </p:txBody>
      </p:sp>
      <p:sp>
        <p:nvSpPr>
          <p:cNvPr id="4" name="TextBox 4"/>
          <p:cNvSpPr txBox="1"/>
          <p:nvPr/>
        </p:nvSpPr>
        <p:spPr>
          <a:xfrm>
            <a:off x="0" y="7715464"/>
            <a:ext cx="18288000" cy="2007615"/>
          </a:xfrm>
          <a:prstGeom prst="rect">
            <a:avLst/>
          </a:prstGeom>
        </p:spPr>
        <p:txBody>
          <a:bodyPr lIns="0" tIns="0" rIns="0" bIns="0" rtlCol="0" anchor="t">
            <a:spAutoFit/>
          </a:bodyPr>
          <a:lstStyle/>
          <a:p>
            <a:pPr algn="ctr">
              <a:lnSpc>
                <a:spcPts val="5352"/>
              </a:lnSpc>
              <a:spcBef>
                <a:spcPct val="0"/>
              </a:spcBef>
            </a:pPr>
            <a:endParaRPr/>
          </a:p>
          <a:p>
            <a:pPr algn="ctr">
              <a:lnSpc>
                <a:spcPts val="5352"/>
              </a:lnSpc>
              <a:spcBef>
                <a:spcPct val="0"/>
              </a:spcBef>
            </a:pPr>
            <a:r>
              <a:rPr lang="en-US" sz="3823">
                <a:solidFill>
                  <a:srgbClr val="FFFFFF"/>
                </a:solidFill>
                <a:latin typeface="Canva Sans Bold"/>
              </a:rPr>
              <a:t>Jeremiah 33:3 </a:t>
            </a:r>
          </a:p>
          <a:p>
            <a:pPr algn="ctr">
              <a:lnSpc>
                <a:spcPts val="5352"/>
              </a:lnSpc>
              <a:spcBef>
                <a:spcPct val="0"/>
              </a:spcBef>
            </a:pPr>
            <a:r>
              <a:rPr lang="en-US" sz="3823">
                <a:solidFill>
                  <a:srgbClr val="FFFFFF"/>
                </a:solidFill>
                <a:latin typeface="Canva Sans Bold"/>
              </a:rPr>
              <a:t>NRSV</a:t>
            </a:r>
          </a:p>
        </p:txBody>
      </p:sp>
      <p:sp>
        <p:nvSpPr>
          <p:cNvPr id="5" name="TextBox 5"/>
          <p:cNvSpPr txBox="1"/>
          <p:nvPr/>
        </p:nvSpPr>
        <p:spPr>
          <a:xfrm>
            <a:off x="826149" y="468112"/>
            <a:ext cx="1527437" cy="4149171"/>
          </a:xfrm>
          <a:prstGeom prst="rect">
            <a:avLst/>
          </a:prstGeom>
        </p:spPr>
        <p:txBody>
          <a:bodyPr lIns="0" tIns="0" rIns="0" bIns="0" rtlCol="0" anchor="t">
            <a:spAutoFit/>
          </a:bodyPr>
          <a:lstStyle/>
          <a:p>
            <a:pPr algn="ctr">
              <a:lnSpc>
                <a:spcPts val="33944"/>
              </a:lnSpc>
            </a:pPr>
            <a:r>
              <a:rPr lang="en-US" sz="24245">
                <a:solidFill>
                  <a:srgbClr val="FEFEFE"/>
                </a:solidFill>
                <a:latin typeface="Canva Sans Bold"/>
              </a:rPr>
              <a:t>“</a:t>
            </a:r>
          </a:p>
        </p:txBody>
      </p:sp>
      <p:sp>
        <p:nvSpPr>
          <p:cNvPr id="6" name="TextBox 6"/>
          <p:cNvSpPr txBox="1"/>
          <p:nvPr/>
        </p:nvSpPr>
        <p:spPr>
          <a:xfrm rot="-10800000">
            <a:off x="13097891" y="4883718"/>
            <a:ext cx="1527437" cy="4149171"/>
          </a:xfrm>
          <a:prstGeom prst="rect">
            <a:avLst/>
          </a:prstGeom>
        </p:spPr>
        <p:txBody>
          <a:bodyPr lIns="0" tIns="0" rIns="0" bIns="0" rtlCol="0" anchor="t">
            <a:spAutoFit/>
          </a:bodyPr>
          <a:lstStyle/>
          <a:p>
            <a:pPr algn="ctr">
              <a:lnSpc>
                <a:spcPts val="33944"/>
              </a:lnSpc>
            </a:pPr>
            <a:r>
              <a:rPr lang="en-US" sz="24245">
                <a:solidFill>
                  <a:srgbClr val="FEFEFE"/>
                </a:solidFill>
                <a:latin typeface="Canva Sans Bold"/>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791498D-145F-A8EB-6053-0A44C65B9D97}"/>
              </a:ext>
            </a:extLst>
          </p:cNvPr>
          <p:cNvSpPr/>
          <p:nvPr/>
        </p:nvSpPr>
        <p:spPr>
          <a:xfrm>
            <a:off x="-76200" y="-1"/>
            <a:ext cx="18364200" cy="10286999"/>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10" name="Content Placeholder 9">
            <a:extLst>
              <a:ext uri="{FF2B5EF4-FFF2-40B4-BE49-F238E27FC236}">
                <a16:creationId xmlns:a16="http://schemas.microsoft.com/office/drawing/2014/main" id="{D8C49249-C738-E6B7-F34B-81156838DBE8}"/>
              </a:ext>
            </a:extLst>
          </p:cNvPr>
          <p:cNvPicPr>
            <a:picLocks noGrp="1" noChangeAspect="1"/>
          </p:cNvPicPr>
          <p:nvPr>
            <p:ph idx="1"/>
          </p:nvPr>
        </p:nvPicPr>
        <p:blipFill rotWithShape="1">
          <a:blip r:embed="rId3"/>
          <a:srcRect l="2097" t="2291" r="1468" b="6086"/>
          <a:stretch/>
        </p:blipFill>
        <p:spPr>
          <a:xfrm>
            <a:off x="-228600" y="-358108"/>
            <a:ext cx="9143999" cy="10933040"/>
          </a:xfrm>
          <a:prstGeom prst="rect">
            <a:avLst/>
          </a:prstGeom>
        </p:spPr>
      </p:pic>
      <p:sp>
        <p:nvSpPr>
          <p:cNvPr id="8" name="Rectangle 2">
            <a:extLst>
              <a:ext uri="{FF2B5EF4-FFF2-40B4-BE49-F238E27FC236}">
                <a16:creationId xmlns:a16="http://schemas.microsoft.com/office/drawing/2014/main" id="{C84E5BE0-D281-BB95-3EE9-F67BC61F6C5B}"/>
              </a:ext>
            </a:extLst>
          </p:cNvPr>
          <p:cNvSpPr>
            <a:spLocks noChangeArrowheads="1"/>
          </p:cNvSpPr>
          <p:nvPr/>
        </p:nvSpPr>
        <p:spPr bwMode="auto">
          <a:xfrm>
            <a:off x="0" y="0"/>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AU"/>
          </a:p>
        </p:txBody>
      </p:sp>
      <p:sp>
        <p:nvSpPr>
          <p:cNvPr id="9" name="Rectangle 3">
            <a:extLst>
              <a:ext uri="{FF2B5EF4-FFF2-40B4-BE49-F238E27FC236}">
                <a16:creationId xmlns:a16="http://schemas.microsoft.com/office/drawing/2014/main" id="{99CE3DCB-60F1-D2A7-5EAA-802CB5C86B7D}"/>
              </a:ext>
            </a:extLst>
          </p:cNvPr>
          <p:cNvSpPr>
            <a:spLocks noChangeArrowheads="1"/>
          </p:cNvSpPr>
          <p:nvPr/>
        </p:nvSpPr>
        <p:spPr bwMode="auto">
          <a:xfrm>
            <a:off x="152400" y="152400"/>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AU"/>
          </a:p>
        </p:txBody>
      </p:sp>
      <p:sp>
        <p:nvSpPr>
          <p:cNvPr id="11" name="TextBox 10">
            <a:extLst>
              <a:ext uri="{FF2B5EF4-FFF2-40B4-BE49-F238E27FC236}">
                <a16:creationId xmlns:a16="http://schemas.microsoft.com/office/drawing/2014/main" id="{B018462C-CEDC-68D4-4CDD-FD3C0FBDEF59}"/>
              </a:ext>
            </a:extLst>
          </p:cNvPr>
          <p:cNvSpPr txBox="1"/>
          <p:nvPr/>
        </p:nvSpPr>
        <p:spPr>
          <a:xfrm>
            <a:off x="9296400" y="1638300"/>
            <a:ext cx="5867400" cy="2031325"/>
          </a:xfrm>
          <a:prstGeom prst="rect">
            <a:avLst/>
          </a:prstGeom>
          <a:noFill/>
        </p:spPr>
        <p:txBody>
          <a:bodyPr wrap="square" rtlCol="0">
            <a:spAutoFit/>
          </a:bodyPr>
          <a:lstStyle/>
          <a:p>
            <a:r>
              <a:rPr lang="en-US" sz="5400" dirty="0">
                <a:latin typeface="Abadi" panose="020B0604020104020204" pitchFamily="34" charset="0"/>
              </a:rPr>
              <a:t>The Road to Emmaus </a:t>
            </a:r>
          </a:p>
          <a:p>
            <a:endParaRPr lang="en-AU" dirty="0"/>
          </a:p>
        </p:txBody>
      </p:sp>
      <p:sp>
        <p:nvSpPr>
          <p:cNvPr id="13" name="TextBox 12">
            <a:extLst>
              <a:ext uri="{FF2B5EF4-FFF2-40B4-BE49-F238E27FC236}">
                <a16:creationId xmlns:a16="http://schemas.microsoft.com/office/drawing/2014/main" id="{501F8B79-53C1-77F1-EDBE-1E0443673A55}"/>
              </a:ext>
            </a:extLst>
          </p:cNvPr>
          <p:cNvSpPr txBox="1"/>
          <p:nvPr/>
        </p:nvSpPr>
        <p:spPr>
          <a:xfrm>
            <a:off x="9372603" y="2247904"/>
            <a:ext cx="8534397" cy="5632311"/>
          </a:xfrm>
          <a:prstGeom prst="rect">
            <a:avLst/>
          </a:prstGeom>
          <a:noFill/>
        </p:spPr>
        <p:txBody>
          <a:bodyPr wrap="square" rtlCol="0">
            <a:spAutoFit/>
          </a:bodyPr>
          <a:lstStyle/>
          <a:p>
            <a:pPr algn="ctr"/>
            <a:r>
              <a:rPr lang="en-US" sz="7200" b="1" dirty="0">
                <a:solidFill>
                  <a:srgbClr val="FFFF00"/>
                </a:solidFill>
              </a:rPr>
              <a:t>While they were talking and discussing, Jesus himself came near and went with them. </a:t>
            </a:r>
            <a:endParaRPr lang="en-AU" sz="7200" b="1" dirty="0">
              <a:solidFill>
                <a:srgbClr val="FFFF00"/>
              </a:solidFill>
            </a:endParaRPr>
          </a:p>
        </p:txBody>
      </p:sp>
      <p:sp>
        <p:nvSpPr>
          <p:cNvPr id="2" name="TextBox 1">
            <a:extLst>
              <a:ext uri="{FF2B5EF4-FFF2-40B4-BE49-F238E27FC236}">
                <a16:creationId xmlns:a16="http://schemas.microsoft.com/office/drawing/2014/main" id="{4CDE5CFC-A83D-FD70-B659-3030ABB0FE18}"/>
              </a:ext>
            </a:extLst>
          </p:cNvPr>
          <p:cNvSpPr txBox="1"/>
          <p:nvPr/>
        </p:nvSpPr>
        <p:spPr>
          <a:xfrm>
            <a:off x="11430000" y="7962900"/>
            <a:ext cx="5791200" cy="584775"/>
          </a:xfrm>
          <a:prstGeom prst="rect">
            <a:avLst/>
          </a:prstGeom>
          <a:noFill/>
        </p:spPr>
        <p:txBody>
          <a:bodyPr wrap="square" rtlCol="0">
            <a:spAutoFit/>
          </a:bodyPr>
          <a:lstStyle/>
          <a:p>
            <a:pPr algn="r"/>
            <a:r>
              <a:rPr lang="en-US" sz="3200" dirty="0">
                <a:solidFill>
                  <a:schemeClr val="bg1"/>
                </a:solidFill>
              </a:rPr>
              <a:t>Luke 24: 15</a:t>
            </a:r>
            <a:endParaRPr lang="en-AU" sz="3200" dirty="0">
              <a:solidFill>
                <a:schemeClr val="bg1"/>
              </a:solidFill>
            </a:endParaRPr>
          </a:p>
        </p:txBody>
      </p:sp>
    </p:spTree>
    <p:extLst>
      <p:ext uri="{BB962C8B-B14F-4D97-AF65-F5344CB8AC3E}">
        <p14:creationId xmlns:p14="http://schemas.microsoft.com/office/powerpoint/2010/main" val="39801080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Freeform 2"/>
          <p:cNvSpPr/>
          <p:nvPr/>
        </p:nvSpPr>
        <p:spPr>
          <a:xfrm>
            <a:off x="9779085" y="169874"/>
            <a:ext cx="8763052" cy="10550211"/>
          </a:xfrm>
          <a:custGeom>
            <a:avLst/>
            <a:gdLst/>
            <a:ahLst/>
            <a:cxnLst/>
            <a:rect l="l" t="t" r="r" b="b"/>
            <a:pathLst>
              <a:path w="8763052" h="10550211">
                <a:moveTo>
                  <a:pt x="0" y="0"/>
                </a:moveTo>
                <a:lnTo>
                  <a:pt x="8763051" y="0"/>
                </a:lnTo>
                <a:lnTo>
                  <a:pt x="8763051" y="10550211"/>
                </a:lnTo>
                <a:lnTo>
                  <a:pt x="0" y="10550211"/>
                </a:lnTo>
                <a:lnTo>
                  <a:pt x="0" y="0"/>
                </a:lnTo>
                <a:close/>
              </a:path>
            </a:pathLst>
          </a:custGeom>
          <a:blipFill>
            <a:blip r:embed="rId2"/>
            <a:stretch>
              <a:fillRect l="-40453" r="-40453"/>
            </a:stretch>
          </a:blipFill>
        </p:spPr>
        <p:txBody>
          <a:bodyPr/>
          <a:lstStyle/>
          <a:p>
            <a:endParaRPr lang="en-AU"/>
          </a:p>
        </p:txBody>
      </p:sp>
      <p:sp>
        <p:nvSpPr>
          <p:cNvPr id="3" name="TextBox 3"/>
          <p:cNvSpPr txBox="1"/>
          <p:nvPr/>
        </p:nvSpPr>
        <p:spPr>
          <a:xfrm>
            <a:off x="2202312" y="2286131"/>
            <a:ext cx="5977030" cy="6089098"/>
          </a:xfrm>
          <a:prstGeom prst="rect">
            <a:avLst/>
          </a:prstGeom>
        </p:spPr>
        <p:txBody>
          <a:bodyPr lIns="0" tIns="0" rIns="0" bIns="0" rtlCol="0" anchor="t">
            <a:spAutoFit/>
          </a:bodyPr>
          <a:lstStyle/>
          <a:p>
            <a:pPr algn="ctr">
              <a:lnSpc>
                <a:spcPts val="7977"/>
              </a:lnSpc>
            </a:pPr>
            <a:r>
              <a:rPr lang="en-US" sz="5698">
                <a:solidFill>
                  <a:srgbClr val="FFFFFF"/>
                </a:solidFill>
                <a:latin typeface="Afield"/>
              </a:rPr>
              <a:t>....each person in the choir sings while listening to the other voices and in relation to the harmony of the whole.</a:t>
            </a:r>
          </a:p>
        </p:txBody>
      </p:sp>
      <p:sp>
        <p:nvSpPr>
          <p:cNvPr id="4" name="TextBox 4"/>
          <p:cNvSpPr txBox="1"/>
          <p:nvPr/>
        </p:nvSpPr>
        <p:spPr>
          <a:xfrm>
            <a:off x="791147" y="167524"/>
            <a:ext cx="1656953" cy="4975976"/>
          </a:xfrm>
          <a:prstGeom prst="rect">
            <a:avLst/>
          </a:prstGeom>
        </p:spPr>
        <p:txBody>
          <a:bodyPr lIns="0" tIns="0" rIns="0" bIns="0" rtlCol="0" anchor="t">
            <a:spAutoFit/>
          </a:bodyPr>
          <a:lstStyle/>
          <a:p>
            <a:pPr algn="ctr">
              <a:lnSpc>
                <a:spcPts val="36531"/>
              </a:lnSpc>
            </a:pPr>
            <a:r>
              <a:rPr lang="en-US" sz="26094">
                <a:solidFill>
                  <a:srgbClr val="956457"/>
                </a:solidFill>
                <a:latin typeface="Times New Roman Bold"/>
              </a:rPr>
              <a:t>“</a:t>
            </a:r>
          </a:p>
        </p:txBody>
      </p:sp>
      <p:sp>
        <p:nvSpPr>
          <p:cNvPr id="5" name="TextBox 5"/>
          <p:cNvSpPr txBox="1"/>
          <p:nvPr/>
        </p:nvSpPr>
        <p:spPr>
          <a:xfrm rot="-10800000">
            <a:off x="7876684" y="5444979"/>
            <a:ext cx="1638619" cy="4959291"/>
          </a:xfrm>
          <a:prstGeom prst="rect">
            <a:avLst/>
          </a:prstGeom>
        </p:spPr>
        <p:txBody>
          <a:bodyPr lIns="0" tIns="0" rIns="0" bIns="0" rtlCol="0" anchor="t">
            <a:spAutoFit/>
          </a:bodyPr>
          <a:lstStyle/>
          <a:p>
            <a:pPr algn="ctr">
              <a:lnSpc>
                <a:spcPts val="36403"/>
              </a:lnSpc>
            </a:pPr>
            <a:r>
              <a:rPr lang="en-US" sz="26002">
                <a:solidFill>
                  <a:srgbClr val="956457"/>
                </a:solidFill>
                <a:latin typeface="Times New Roman Bold"/>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FC1CDCC-E754-003C-C016-6B1D6ED6626C}"/>
              </a:ext>
            </a:extLst>
          </p:cNvPr>
          <p:cNvPicPr>
            <a:picLocks noChangeAspect="1"/>
          </p:cNvPicPr>
          <p:nvPr/>
        </p:nvPicPr>
        <p:blipFill>
          <a:blip r:embed="rId2"/>
          <a:stretch>
            <a:fillRect/>
          </a:stretch>
        </p:blipFill>
        <p:spPr>
          <a:xfrm>
            <a:off x="-1328970" y="0"/>
            <a:ext cx="9660027" cy="10287000"/>
          </a:xfrm>
          <a:prstGeom prst="rect">
            <a:avLst/>
          </a:prstGeom>
        </p:spPr>
      </p:pic>
      <p:sp>
        <p:nvSpPr>
          <p:cNvPr id="8" name="TextBox 7">
            <a:extLst>
              <a:ext uri="{FF2B5EF4-FFF2-40B4-BE49-F238E27FC236}">
                <a16:creationId xmlns:a16="http://schemas.microsoft.com/office/drawing/2014/main" id="{04D12542-ED32-DF40-E42A-29FEEBFDB3CE}"/>
              </a:ext>
            </a:extLst>
          </p:cNvPr>
          <p:cNvSpPr txBox="1"/>
          <p:nvPr/>
        </p:nvSpPr>
        <p:spPr>
          <a:xfrm>
            <a:off x="9387544" y="2162239"/>
            <a:ext cx="8520028" cy="3396443"/>
          </a:xfrm>
          <a:prstGeom prst="rect">
            <a:avLst/>
          </a:prstGeom>
          <a:noFill/>
        </p:spPr>
        <p:txBody>
          <a:bodyPr wrap="square">
            <a:spAutoFit/>
          </a:bodyPr>
          <a:lstStyle/>
          <a:p>
            <a:pPr marL="0" marR="0" lvl="0" indent="0" algn="ctr" defTabSz="914400" rtl="0" eaLnBrk="1" fontAlgn="auto" latinLnBrk="0" hangingPunct="1">
              <a:lnSpc>
                <a:spcPts val="9232"/>
              </a:lnSpc>
              <a:spcBef>
                <a:spcPts val="0"/>
              </a:spcBef>
              <a:spcAft>
                <a:spcPts val="0"/>
              </a:spcAft>
              <a:buClrTx/>
              <a:buSzTx/>
              <a:buFontTx/>
              <a:buNone/>
              <a:tabLst/>
              <a:defRPr/>
            </a:pPr>
            <a:r>
              <a:rPr kumimoji="0" lang="en-US" sz="6594" b="0" i="0" u="none" strike="noStrike" kern="1200" cap="none" spc="0" normalizeH="0" baseline="0" noProof="0" dirty="0">
                <a:ln>
                  <a:noFill/>
                </a:ln>
                <a:solidFill>
                  <a:srgbClr val="FFFFFF"/>
                </a:solidFill>
                <a:effectLst/>
                <a:uLnTx/>
                <a:uFillTx/>
                <a:latin typeface="Afield"/>
                <a:ea typeface="+mn-ea"/>
                <a:cs typeface="+mn-cs"/>
              </a:rPr>
              <a:t>....synodality must operate at the various levels of ecclesial life </a:t>
            </a:r>
          </a:p>
        </p:txBody>
      </p:sp>
      <p:sp>
        <p:nvSpPr>
          <p:cNvPr id="10" name="TextBox 9">
            <a:extLst>
              <a:ext uri="{FF2B5EF4-FFF2-40B4-BE49-F238E27FC236}">
                <a16:creationId xmlns:a16="http://schemas.microsoft.com/office/drawing/2014/main" id="{EE160C22-EC8B-CFA3-04F2-CD443CC9CEB8}"/>
              </a:ext>
            </a:extLst>
          </p:cNvPr>
          <p:cNvSpPr txBox="1"/>
          <p:nvPr/>
        </p:nvSpPr>
        <p:spPr>
          <a:xfrm>
            <a:off x="9293202" y="5781105"/>
            <a:ext cx="8614370" cy="2390463"/>
          </a:xfrm>
          <a:prstGeom prst="rect">
            <a:avLst/>
          </a:prstGeom>
          <a:noFill/>
        </p:spPr>
        <p:txBody>
          <a:bodyPr wrap="square">
            <a:spAutoFit/>
          </a:bodyPr>
          <a:lstStyle/>
          <a:p>
            <a:pPr marL="0" marR="0" lvl="0" indent="0" algn="ctr" defTabSz="914400" rtl="0" eaLnBrk="1" fontAlgn="auto" latinLnBrk="0" hangingPunct="1">
              <a:lnSpc>
                <a:spcPts val="6362"/>
              </a:lnSpc>
              <a:spcBef>
                <a:spcPts val="0"/>
              </a:spcBef>
              <a:spcAft>
                <a:spcPts val="0"/>
              </a:spcAft>
              <a:buClrTx/>
              <a:buSzTx/>
              <a:buFontTx/>
              <a:buNone/>
              <a:tabLst/>
              <a:defRPr/>
            </a:pPr>
            <a:r>
              <a:rPr kumimoji="0" lang="en-US" sz="4544" b="0" i="0" u="none" strike="noStrike" kern="1200" cap="none" spc="0" normalizeH="0" baseline="0" noProof="0" dirty="0">
                <a:ln>
                  <a:noFill/>
                </a:ln>
                <a:solidFill>
                  <a:srgbClr val="FFFFFF"/>
                </a:solidFill>
                <a:effectLst/>
                <a:uLnTx/>
                <a:uFillTx/>
                <a:latin typeface="Afield"/>
                <a:ea typeface="+mn-ea"/>
                <a:cs typeface="+mn-cs"/>
              </a:rPr>
              <a:t>(parish, the Universal Church, as well as in different congregations and communities)</a:t>
            </a:r>
          </a:p>
        </p:txBody>
      </p:sp>
      <p:pic>
        <p:nvPicPr>
          <p:cNvPr id="11" name="Picture 10">
            <a:extLst>
              <a:ext uri="{FF2B5EF4-FFF2-40B4-BE49-F238E27FC236}">
                <a16:creationId xmlns:a16="http://schemas.microsoft.com/office/drawing/2014/main" id="{A9B4F804-36B3-6960-C799-579C5F30CFA4}"/>
              </a:ext>
            </a:extLst>
          </p:cNvPr>
          <p:cNvPicPr>
            <a:picLocks noChangeAspect="1"/>
          </p:cNvPicPr>
          <p:nvPr/>
        </p:nvPicPr>
        <p:blipFill>
          <a:blip r:embed="rId3"/>
          <a:stretch>
            <a:fillRect/>
          </a:stretch>
        </p:blipFill>
        <p:spPr>
          <a:xfrm>
            <a:off x="9448800" y="8502504"/>
            <a:ext cx="3200400" cy="60307"/>
          </a:xfrm>
          <a:prstGeom prst="rect">
            <a:avLst/>
          </a:prstGeom>
        </p:spPr>
      </p:pic>
      <p:pic>
        <p:nvPicPr>
          <p:cNvPr id="13" name="Picture 12">
            <a:extLst>
              <a:ext uri="{FF2B5EF4-FFF2-40B4-BE49-F238E27FC236}">
                <a16:creationId xmlns:a16="http://schemas.microsoft.com/office/drawing/2014/main" id="{95A9D773-FBFA-CB2D-6089-342BE27E4E20}"/>
              </a:ext>
            </a:extLst>
          </p:cNvPr>
          <p:cNvPicPr>
            <a:picLocks noChangeAspect="1"/>
          </p:cNvPicPr>
          <p:nvPr/>
        </p:nvPicPr>
        <p:blipFill>
          <a:blip r:embed="rId4"/>
          <a:stretch>
            <a:fillRect/>
          </a:stretch>
        </p:blipFill>
        <p:spPr>
          <a:xfrm>
            <a:off x="5875704" y="-800100"/>
            <a:ext cx="6767858" cy="8645152"/>
          </a:xfrm>
          <a:prstGeom prst="rect">
            <a:avLst/>
          </a:prstGeom>
        </p:spPr>
      </p:pic>
      <p:sp>
        <p:nvSpPr>
          <p:cNvPr id="15" name="TextBox 14">
            <a:extLst>
              <a:ext uri="{FF2B5EF4-FFF2-40B4-BE49-F238E27FC236}">
                <a16:creationId xmlns:a16="http://schemas.microsoft.com/office/drawing/2014/main" id="{6F3888DC-3974-C820-BB9A-F69FA07F904B}"/>
              </a:ext>
            </a:extLst>
          </p:cNvPr>
          <p:cNvSpPr txBox="1"/>
          <p:nvPr/>
        </p:nvSpPr>
        <p:spPr>
          <a:xfrm>
            <a:off x="9390743" y="8618827"/>
            <a:ext cx="9702800" cy="579389"/>
          </a:xfrm>
          <a:prstGeom prst="rect">
            <a:avLst/>
          </a:prstGeom>
          <a:noFill/>
        </p:spPr>
        <p:txBody>
          <a:bodyPr wrap="square">
            <a:spAutoFit/>
          </a:bodyPr>
          <a:lstStyle/>
          <a:p>
            <a:pPr>
              <a:lnSpc>
                <a:spcPts val="4127"/>
              </a:lnSpc>
            </a:pPr>
            <a:r>
              <a:rPr lang="en-US" sz="2800" dirty="0">
                <a:solidFill>
                  <a:srgbClr val="C8C7C7"/>
                </a:solidFill>
                <a:latin typeface="Canva Sans Bold"/>
              </a:rPr>
              <a:t>POPE FRANCIS</a:t>
            </a:r>
          </a:p>
        </p:txBody>
      </p:sp>
      <p:sp>
        <p:nvSpPr>
          <p:cNvPr id="17" name="TextBox 16">
            <a:extLst>
              <a:ext uri="{FF2B5EF4-FFF2-40B4-BE49-F238E27FC236}">
                <a16:creationId xmlns:a16="http://schemas.microsoft.com/office/drawing/2014/main" id="{5E6C4212-CC5A-D3D5-2EAB-4AF9BE64D42A}"/>
              </a:ext>
            </a:extLst>
          </p:cNvPr>
          <p:cNvSpPr txBox="1"/>
          <p:nvPr/>
        </p:nvSpPr>
        <p:spPr>
          <a:xfrm>
            <a:off x="9310915" y="9147583"/>
            <a:ext cx="9818914" cy="552908"/>
          </a:xfrm>
          <a:prstGeom prst="rect">
            <a:avLst/>
          </a:prstGeom>
          <a:noFill/>
        </p:spPr>
        <p:txBody>
          <a:bodyPr wrap="square">
            <a:spAutoFit/>
          </a:bodyPr>
          <a:lstStyle/>
          <a:p>
            <a:pPr marL="0" marR="0" lvl="0" indent="0" algn="l" defTabSz="914400" rtl="0" eaLnBrk="1" fontAlgn="auto" latinLnBrk="0" hangingPunct="1">
              <a:lnSpc>
                <a:spcPts val="4127"/>
              </a:lnSpc>
              <a:spcBef>
                <a:spcPts val="0"/>
              </a:spcBef>
              <a:spcAft>
                <a:spcPts val="0"/>
              </a:spcAft>
              <a:buClrTx/>
              <a:buSzTx/>
              <a:buFontTx/>
              <a:buNone/>
              <a:tabLst/>
              <a:defRPr/>
            </a:pPr>
            <a:r>
              <a:rPr lang="en-US" i="1" dirty="0">
                <a:solidFill>
                  <a:srgbClr val="C8C7C7"/>
                </a:solidFill>
                <a:latin typeface="Canva Sans Bold"/>
              </a:rPr>
              <a:t>June 2019</a:t>
            </a:r>
            <a:endParaRPr kumimoji="0" lang="en-US" b="0" i="1" u="none" strike="noStrike" kern="1200" cap="none" spc="0" normalizeH="0" baseline="0" noProof="0" dirty="0">
              <a:ln>
                <a:noFill/>
              </a:ln>
              <a:solidFill>
                <a:srgbClr val="C8C7C7"/>
              </a:solidFill>
              <a:effectLst/>
              <a:uLnTx/>
              <a:uFillTx/>
              <a:latin typeface="Canva Sans Bold"/>
              <a:ea typeface="+mn-ea"/>
              <a:cs typeface="+mn-cs"/>
            </a:endParaRPr>
          </a:p>
        </p:txBody>
      </p:sp>
      <p:pic>
        <p:nvPicPr>
          <p:cNvPr id="18" name="Picture 17">
            <a:extLst>
              <a:ext uri="{FF2B5EF4-FFF2-40B4-BE49-F238E27FC236}">
                <a16:creationId xmlns:a16="http://schemas.microsoft.com/office/drawing/2014/main" id="{DDDD6424-5BC7-93AB-2996-751AFC5C6843}"/>
              </a:ext>
            </a:extLst>
          </p:cNvPr>
          <p:cNvPicPr>
            <a:picLocks noChangeAspect="1"/>
          </p:cNvPicPr>
          <p:nvPr/>
        </p:nvPicPr>
        <p:blipFill>
          <a:blip r:embed="rId4"/>
          <a:stretch>
            <a:fillRect/>
          </a:stretch>
        </p:blipFill>
        <p:spPr>
          <a:xfrm rot="10800000">
            <a:off x="13593460" y="2857500"/>
            <a:ext cx="6245166" cy="7977473"/>
          </a:xfrm>
          <a:prstGeom prst="rect">
            <a:avLst/>
          </a:prstGeom>
        </p:spPr>
      </p:pic>
    </p:spTree>
    <p:extLst>
      <p:ext uri="{BB962C8B-B14F-4D97-AF65-F5344CB8AC3E}">
        <p14:creationId xmlns:p14="http://schemas.microsoft.com/office/powerpoint/2010/main" val="31696554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Freeform 2"/>
          <p:cNvSpPr/>
          <p:nvPr/>
        </p:nvSpPr>
        <p:spPr>
          <a:xfrm>
            <a:off x="-7029346" y="-431290"/>
            <a:ext cx="16173346" cy="10775492"/>
          </a:xfrm>
          <a:custGeom>
            <a:avLst/>
            <a:gdLst/>
            <a:ahLst/>
            <a:cxnLst/>
            <a:rect l="l" t="t" r="r" b="b"/>
            <a:pathLst>
              <a:path w="16173346" h="10775492">
                <a:moveTo>
                  <a:pt x="0" y="0"/>
                </a:moveTo>
                <a:lnTo>
                  <a:pt x="16173346" y="0"/>
                </a:lnTo>
                <a:lnTo>
                  <a:pt x="16173346" y="10775492"/>
                </a:lnTo>
                <a:lnTo>
                  <a:pt x="0" y="10775492"/>
                </a:lnTo>
                <a:lnTo>
                  <a:pt x="0" y="0"/>
                </a:lnTo>
                <a:close/>
              </a:path>
            </a:pathLst>
          </a:custGeom>
          <a:blipFill>
            <a:blip r:embed="rId2"/>
            <a:stretch>
              <a:fillRect/>
            </a:stretch>
          </a:blipFill>
        </p:spPr>
        <p:txBody>
          <a:bodyPr/>
          <a:lstStyle/>
          <a:p>
            <a:endParaRPr lang="en-AU"/>
          </a:p>
        </p:txBody>
      </p:sp>
      <p:sp>
        <p:nvSpPr>
          <p:cNvPr id="3" name="TextBox 3"/>
          <p:cNvSpPr txBox="1"/>
          <p:nvPr/>
        </p:nvSpPr>
        <p:spPr>
          <a:xfrm>
            <a:off x="10362324" y="1095878"/>
            <a:ext cx="6678684" cy="6918168"/>
          </a:xfrm>
          <a:prstGeom prst="rect">
            <a:avLst/>
          </a:prstGeom>
        </p:spPr>
        <p:txBody>
          <a:bodyPr lIns="0" tIns="0" rIns="0" bIns="0" rtlCol="0" anchor="t">
            <a:spAutoFit/>
          </a:bodyPr>
          <a:lstStyle/>
          <a:p>
            <a:pPr algn="ctr">
              <a:lnSpc>
                <a:spcPts val="7698"/>
              </a:lnSpc>
            </a:pPr>
            <a:r>
              <a:rPr lang="en-US" sz="5498">
                <a:solidFill>
                  <a:srgbClr val="FFFFFF"/>
                </a:solidFill>
                <a:latin typeface="Afield"/>
              </a:rPr>
              <a:t>Being synodal is the way of being Church today according to the will of God, in a dynamic of discerning and listening together to the voice of the Holy Spirit .  </a:t>
            </a:r>
          </a:p>
        </p:txBody>
      </p:sp>
      <p:sp>
        <p:nvSpPr>
          <p:cNvPr id="4" name="TextBox 4"/>
          <p:cNvSpPr txBox="1"/>
          <p:nvPr/>
        </p:nvSpPr>
        <p:spPr>
          <a:xfrm>
            <a:off x="8615136" y="-955165"/>
            <a:ext cx="1747189" cy="4723875"/>
          </a:xfrm>
          <a:prstGeom prst="rect">
            <a:avLst/>
          </a:prstGeom>
        </p:spPr>
        <p:txBody>
          <a:bodyPr lIns="0" tIns="0" rIns="0" bIns="0" rtlCol="0" anchor="t">
            <a:spAutoFit/>
          </a:bodyPr>
          <a:lstStyle/>
          <a:p>
            <a:pPr algn="ctr">
              <a:lnSpc>
                <a:spcPts val="38816"/>
              </a:lnSpc>
            </a:pPr>
            <a:r>
              <a:rPr lang="en-US" sz="27726">
                <a:solidFill>
                  <a:srgbClr val="658A6E"/>
                </a:solidFill>
                <a:latin typeface="Canva Sans Bold"/>
              </a:rPr>
              <a:t>“</a:t>
            </a:r>
          </a:p>
        </p:txBody>
      </p:sp>
      <p:sp>
        <p:nvSpPr>
          <p:cNvPr id="5" name="TextBox 5"/>
          <p:cNvSpPr txBox="1"/>
          <p:nvPr/>
        </p:nvSpPr>
        <p:spPr>
          <a:xfrm rot="-10800000">
            <a:off x="16167414" y="5143500"/>
            <a:ext cx="1747189" cy="4723875"/>
          </a:xfrm>
          <a:prstGeom prst="rect">
            <a:avLst/>
          </a:prstGeom>
        </p:spPr>
        <p:txBody>
          <a:bodyPr lIns="0" tIns="0" rIns="0" bIns="0" rtlCol="0" anchor="t">
            <a:spAutoFit/>
          </a:bodyPr>
          <a:lstStyle/>
          <a:p>
            <a:pPr algn="ctr">
              <a:lnSpc>
                <a:spcPts val="38816"/>
              </a:lnSpc>
            </a:pPr>
            <a:r>
              <a:rPr lang="en-US" sz="27726">
                <a:solidFill>
                  <a:srgbClr val="658A6E"/>
                </a:solidFill>
                <a:latin typeface="Canva Sans Bold"/>
              </a:rPr>
              <a:t>“</a:t>
            </a:r>
          </a:p>
        </p:txBody>
      </p:sp>
      <p:sp>
        <p:nvSpPr>
          <p:cNvPr id="6" name="TextBox 6"/>
          <p:cNvSpPr txBox="1"/>
          <p:nvPr/>
        </p:nvSpPr>
        <p:spPr>
          <a:xfrm>
            <a:off x="12437300" y="8508221"/>
            <a:ext cx="2309905" cy="427279"/>
          </a:xfrm>
          <a:prstGeom prst="rect">
            <a:avLst/>
          </a:prstGeom>
        </p:spPr>
        <p:txBody>
          <a:bodyPr lIns="0" tIns="0" rIns="0" bIns="0" rtlCol="0" anchor="t">
            <a:spAutoFit/>
          </a:bodyPr>
          <a:lstStyle/>
          <a:p>
            <a:pPr algn="ctr">
              <a:lnSpc>
                <a:spcPts val="3490"/>
              </a:lnSpc>
            </a:pPr>
            <a:r>
              <a:rPr lang="en-US" sz="2493">
                <a:solidFill>
                  <a:srgbClr val="658A6E"/>
                </a:solidFill>
                <a:latin typeface="Canva Sans Bold"/>
              </a:rPr>
              <a:t>POPE FRANCIS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EFEFE"/>
        </a:solidFill>
        <a:effectLst/>
      </p:bgPr>
    </p:bg>
    <p:spTree>
      <p:nvGrpSpPr>
        <p:cNvPr id="1" name=""/>
        <p:cNvGrpSpPr/>
        <p:nvPr/>
      </p:nvGrpSpPr>
      <p:grpSpPr>
        <a:xfrm>
          <a:off x="0" y="0"/>
          <a:ext cx="0" cy="0"/>
          <a:chOff x="0" y="0"/>
          <a:chExt cx="0" cy="0"/>
        </a:xfrm>
      </p:grpSpPr>
      <p:sp>
        <p:nvSpPr>
          <p:cNvPr id="2" name="Freeform 2"/>
          <p:cNvSpPr/>
          <p:nvPr/>
        </p:nvSpPr>
        <p:spPr>
          <a:xfrm>
            <a:off x="3194053" y="214864"/>
            <a:ext cx="10209888" cy="4717721"/>
          </a:xfrm>
          <a:custGeom>
            <a:avLst/>
            <a:gdLst/>
            <a:ahLst/>
            <a:cxnLst/>
            <a:rect l="l" t="t" r="r" b="b"/>
            <a:pathLst>
              <a:path w="10209888" h="4717721">
                <a:moveTo>
                  <a:pt x="0" y="0"/>
                </a:moveTo>
                <a:lnTo>
                  <a:pt x="10209887" y="0"/>
                </a:lnTo>
                <a:lnTo>
                  <a:pt x="10209887" y="4717721"/>
                </a:lnTo>
                <a:lnTo>
                  <a:pt x="0" y="4717721"/>
                </a:lnTo>
                <a:lnTo>
                  <a:pt x="0" y="0"/>
                </a:lnTo>
                <a:close/>
              </a:path>
            </a:pathLst>
          </a:custGeom>
          <a:blipFill>
            <a:blip r:embed="rId2"/>
            <a:stretch>
              <a:fillRect/>
            </a:stretch>
          </a:blipFill>
        </p:spPr>
        <p:txBody>
          <a:bodyPr/>
          <a:lstStyle/>
          <a:p>
            <a:endParaRPr lang="en-AU"/>
          </a:p>
        </p:txBody>
      </p:sp>
      <p:sp>
        <p:nvSpPr>
          <p:cNvPr id="3" name="Freeform 3"/>
          <p:cNvSpPr/>
          <p:nvPr/>
        </p:nvSpPr>
        <p:spPr>
          <a:xfrm>
            <a:off x="2081622" y="4595533"/>
            <a:ext cx="13708378" cy="5357691"/>
          </a:xfrm>
          <a:custGeom>
            <a:avLst/>
            <a:gdLst/>
            <a:ahLst/>
            <a:cxnLst/>
            <a:rect l="l" t="t" r="r" b="b"/>
            <a:pathLst>
              <a:path w="13708378" h="5357691">
                <a:moveTo>
                  <a:pt x="0" y="0"/>
                </a:moveTo>
                <a:lnTo>
                  <a:pt x="13708378" y="0"/>
                </a:lnTo>
                <a:lnTo>
                  <a:pt x="13708378" y="5357691"/>
                </a:lnTo>
                <a:lnTo>
                  <a:pt x="0" y="5357691"/>
                </a:lnTo>
                <a:lnTo>
                  <a:pt x="0" y="0"/>
                </a:lnTo>
                <a:close/>
              </a:path>
            </a:pathLst>
          </a:custGeom>
          <a:blipFill>
            <a:blip r:embed="rId3"/>
            <a:stretch>
              <a:fillRect/>
            </a:stretch>
          </a:blipFill>
        </p:spPr>
        <p:txBody>
          <a:bodyPr/>
          <a:lstStyle/>
          <a:p>
            <a:endParaRPr lang="en-AU"/>
          </a:p>
        </p:txBody>
      </p:sp>
      <p:sp>
        <p:nvSpPr>
          <p:cNvPr id="4" name="Freeform 4"/>
          <p:cNvSpPr/>
          <p:nvPr/>
        </p:nvSpPr>
        <p:spPr>
          <a:xfrm rot="-5288832">
            <a:off x="5549141" y="6518707"/>
            <a:ext cx="4380764" cy="2852973"/>
          </a:xfrm>
          <a:custGeom>
            <a:avLst/>
            <a:gdLst/>
            <a:ahLst/>
            <a:cxnLst/>
            <a:rect l="l" t="t" r="r" b="b"/>
            <a:pathLst>
              <a:path w="4380764" h="2852973">
                <a:moveTo>
                  <a:pt x="0" y="0"/>
                </a:moveTo>
                <a:lnTo>
                  <a:pt x="4380764" y="0"/>
                </a:lnTo>
                <a:lnTo>
                  <a:pt x="4380764" y="2852973"/>
                </a:lnTo>
                <a:lnTo>
                  <a:pt x="0" y="285297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AU"/>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5A78B8"/>
        </a:solidFill>
        <a:effectLst/>
      </p:bgPr>
    </p:bg>
    <p:spTree>
      <p:nvGrpSpPr>
        <p:cNvPr id="1" name=""/>
        <p:cNvGrpSpPr/>
        <p:nvPr/>
      </p:nvGrpSpPr>
      <p:grpSpPr>
        <a:xfrm>
          <a:off x="0" y="0"/>
          <a:ext cx="0" cy="0"/>
          <a:chOff x="0" y="0"/>
          <a:chExt cx="0" cy="0"/>
        </a:xfrm>
      </p:grpSpPr>
      <p:grpSp>
        <p:nvGrpSpPr>
          <p:cNvPr id="2" name="Group 2"/>
          <p:cNvGrpSpPr/>
          <p:nvPr/>
        </p:nvGrpSpPr>
        <p:grpSpPr>
          <a:xfrm>
            <a:off x="10582114" y="340595"/>
            <a:ext cx="7153024" cy="10287000"/>
            <a:chOff x="0" y="0"/>
            <a:chExt cx="1883924" cy="2709333"/>
          </a:xfrm>
        </p:grpSpPr>
        <p:sp>
          <p:nvSpPr>
            <p:cNvPr id="3" name="Freeform 3"/>
            <p:cNvSpPr/>
            <p:nvPr/>
          </p:nvSpPr>
          <p:spPr>
            <a:xfrm>
              <a:off x="0" y="0"/>
              <a:ext cx="1883924" cy="2709333"/>
            </a:xfrm>
            <a:custGeom>
              <a:avLst/>
              <a:gdLst/>
              <a:ahLst/>
              <a:cxnLst/>
              <a:rect l="l" t="t" r="r" b="b"/>
              <a:pathLst>
                <a:path w="1883924" h="2709333">
                  <a:moveTo>
                    <a:pt x="0" y="0"/>
                  </a:moveTo>
                  <a:lnTo>
                    <a:pt x="1883924" y="0"/>
                  </a:lnTo>
                  <a:lnTo>
                    <a:pt x="1883924" y="2709333"/>
                  </a:lnTo>
                  <a:lnTo>
                    <a:pt x="0" y="2709333"/>
                  </a:lnTo>
                  <a:close/>
                </a:path>
              </a:pathLst>
            </a:custGeom>
            <a:solidFill>
              <a:srgbClr val="5A78B8"/>
            </a:solidFill>
          </p:spPr>
          <p:txBody>
            <a:bodyPr/>
            <a:lstStyle/>
            <a:p>
              <a:endParaRPr lang="en-AU"/>
            </a:p>
          </p:txBody>
        </p:sp>
        <p:sp>
          <p:nvSpPr>
            <p:cNvPr id="4" name="TextBox 4"/>
            <p:cNvSpPr txBox="1"/>
            <p:nvPr/>
          </p:nvSpPr>
          <p:spPr>
            <a:xfrm>
              <a:off x="0" y="-38100"/>
              <a:ext cx="1883924" cy="2747433"/>
            </a:xfrm>
            <a:prstGeom prst="rect">
              <a:avLst/>
            </a:prstGeom>
          </p:spPr>
          <p:txBody>
            <a:bodyPr lIns="50800" tIns="50800" rIns="50800" bIns="50800" rtlCol="0" anchor="ctr"/>
            <a:lstStyle/>
            <a:p>
              <a:pPr algn="ctr">
                <a:lnSpc>
                  <a:spcPts val="2994"/>
                </a:lnSpc>
              </a:pPr>
              <a:endParaRPr/>
            </a:p>
          </p:txBody>
        </p:sp>
      </p:grpSp>
      <p:sp>
        <p:nvSpPr>
          <p:cNvPr id="5" name="Freeform 5"/>
          <p:cNvSpPr/>
          <p:nvPr/>
        </p:nvSpPr>
        <p:spPr>
          <a:xfrm>
            <a:off x="12204474" y="-2293365"/>
            <a:ext cx="6083526" cy="14233828"/>
          </a:xfrm>
          <a:custGeom>
            <a:avLst/>
            <a:gdLst/>
            <a:ahLst/>
            <a:cxnLst/>
            <a:rect l="l" t="t" r="r" b="b"/>
            <a:pathLst>
              <a:path w="6083526" h="14233828">
                <a:moveTo>
                  <a:pt x="0" y="0"/>
                </a:moveTo>
                <a:lnTo>
                  <a:pt x="6083526" y="0"/>
                </a:lnTo>
                <a:lnTo>
                  <a:pt x="6083526" y="14233828"/>
                </a:lnTo>
                <a:lnTo>
                  <a:pt x="0" y="14233828"/>
                </a:lnTo>
                <a:lnTo>
                  <a:pt x="0" y="0"/>
                </a:lnTo>
                <a:close/>
              </a:path>
            </a:pathLst>
          </a:custGeom>
          <a:blipFill>
            <a:blip r:embed="rId3">
              <a:alphaModFix amt="48000"/>
            </a:blip>
            <a:stretch>
              <a:fillRect l="-256936" t="-8283" b="-6131"/>
            </a:stretch>
          </a:blipFill>
        </p:spPr>
        <p:txBody>
          <a:bodyPr/>
          <a:lstStyle/>
          <a:p>
            <a:endParaRPr lang="en-AU"/>
          </a:p>
        </p:txBody>
      </p:sp>
      <p:sp>
        <p:nvSpPr>
          <p:cNvPr id="6" name="TextBox 6"/>
          <p:cNvSpPr txBox="1"/>
          <p:nvPr/>
        </p:nvSpPr>
        <p:spPr>
          <a:xfrm>
            <a:off x="2114502" y="435766"/>
            <a:ext cx="6539425" cy="692787"/>
          </a:xfrm>
          <a:prstGeom prst="rect">
            <a:avLst/>
          </a:prstGeom>
        </p:spPr>
        <p:txBody>
          <a:bodyPr lIns="0" tIns="0" rIns="0" bIns="0" rtlCol="0" anchor="t">
            <a:spAutoFit/>
          </a:bodyPr>
          <a:lstStyle/>
          <a:p>
            <a:pPr algn="ctr">
              <a:lnSpc>
                <a:spcPts val="5350"/>
              </a:lnSpc>
            </a:pPr>
            <a:r>
              <a:rPr lang="en-US" sz="3821">
                <a:solidFill>
                  <a:srgbClr val="FFFFFF"/>
                </a:solidFill>
                <a:latin typeface="Hatton"/>
              </a:rPr>
              <a:t>Adsumus Sancte Spiritus</a:t>
            </a:r>
          </a:p>
        </p:txBody>
      </p:sp>
      <p:sp>
        <p:nvSpPr>
          <p:cNvPr id="7" name="TextBox 7"/>
          <p:cNvSpPr txBox="1"/>
          <p:nvPr/>
        </p:nvSpPr>
        <p:spPr>
          <a:xfrm>
            <a:off x="855191" y="1515037"/>
            <a:ext cx="12951746" cy="8280537"/>
          </a:xfrm>
          <a:prstGeom prst="rect">
            <a:avLst/>
          </a:prstGeom>
        </p:spPr>
        <p:txBody>
          <a:bodyPr lIns="0" tIns="0" rIns="0" bIns="0" rtlCol="0" anchor="t">
            <a:spAutoFit/>
          </a:bodyPr>
          <a:lstStyle/>
          <a:p>
            <a:pPr algn="l">
              <a:lnSpc>
                <a:spcPts val="3636"/>
              </a:lnSpc>
            </a:pPr>
            <a:r>
              <a:rPr lang="en-US" sz="2597" dirty="0">
                <a:solidFill>
                  <a:srgbClr val="FFFFFF"/>
                </a:solidFill>
                <a:latin typeface="Canva Sans"/>
              </a:rPr>
              <a:t>We stand before you,  Holy Spirit,  as we gather together in Your name. </a:t>
            </a:r>
          </a:p>
          <a:p>
            <a:pPr algn="l">
              <a:lnSpc>
                <a:spcPts val="3636"/>
              </a:lnSpc>
            </a:pPr>
            <a:r>
              <a:rPr lang="en-US" sz="2597" dirty="0">
                <a:solidFill>
                  <a:srgbClr val="FFFFFF"/>
                </a:solidFill>
                <a:latin typeface="Canva Sans"/>
              </a:rPr>
              <a:t>With You alone to guide us,  make Yourself at home in our hearts; </a:t>
            </a:r>
          </a:p>
          <a:p>
            <a:pPr algn="l">
              <a:lnSpc>
                <a:spcPts val="3636"/>
              </a:lnSpc>
            </a:pPr>
            <a:endParaRPr lang="en-US" sz="2597" dirty="0">
              <a:solidFill>
                <a:srgbClr val="FFFFFF"/>
              </a:solidFill>
              <a:latin typeface="Canva Sans"/>
            </a:endParaRPr>
          </a:p>
          <a:p>
            <a:pPr algn="l">
              <a:lnSpc>
                <a:spcPts val="3636"/>
              </a:lnSpc>
            </a:pPr>
            <a:r>
              <a:rPr lang="en-US" sz="2597" dirty="0">
                <a:solidFill>
                  <a:srgbClr val="FFFFFF"/>
                </a:solidFill>
                <a:latin typeface="Canva Sans"/>
              </a:rPr>
              <a:t>Teach us the way we must go and how we are to pursue it. </a:t>
            </a:r>
          </a:p>
          <a:p>
            <a:pPr algn="l">
              <a:lnSpc>
                <a:spcPts val="3636"/>
              </a:lnSpc>
            </a:pPr>
            <a:r>
              <a:rPr lang="en-US" sz="2597" dirty="0">
                <a:solidFill>
                  <a:srgbClr val="FFFFFF"/>
                </a:solidFill>
                <a:latin typeface="Canva Sans"/>
              </a:rPr>
              <a:t>We are weak and sinful; do not let us promote disorder.</a:t>
            </a:r>
          </a:p>
          <a:p>
            <a:pPr algn="l">
              <a:lnSpc>
                <a:spcPts val="3636"/>
              </a:lnSpc>
            </a:pPr>
            <a:endParaRPr lang="en-US" sz="2597" dirty="0">
              <a:solidFill>
                <a:srgbClr val="FFFFFF"/>
              </a:solidFill>
              <a:latin typeface="Canva Sans"/>
            </a:endParaRPr>
          </a:p>
          <a:p>
            <a:pPr algn="l">
              <a:lnSpc>
                <a:spcPts val="3636"/>
              </a:lnSpc>
            </a:pPr>
            <a:r>
              <a:rPr lang="en-US" sz="2597" dirty="0">
                <a:solidFill>
                  <a:srgbClr val="FFFFFF"/>
                </a:solidFill>
                <a:latin typeface="Canva Sans"/>
              </a:rPr>
              <a:t>Do not let ignorance lead us down the wrong path nor partiality </a:t>
            </a:r>
          </a:p>
          <a:p>
            <a:pPr algn="l">
              <a:lnSpc>
                <a:spcPts val="3636"/>
              </a:lnSpc>
            </a:pPr>
            <a:r>
              <a:rPr lang="en-US" sz="2597" dirty="0">
                <a:solidFill>
                  <a:srgbClr val="FFFFFF"/>
                </a:solidFill>
                <a:latin typeface="Canva Sans"/>
              </a:rPr>
              <a:t>influence our actions.</a:t>
            </a:r>
          </a:p>
          <a:p>
            <a:pPr algn="r">
              <a:lnSpc>
                <a:spcPts val="3636"/>
              </a:lnSpc>
            </a:pPr>
            <a:endParaRPr lang="en-US" sz="2597" dirty="0">
              <a:solidFill>
                <a:srgbClr val="FFFFFF"/>
              </a:solidFill>
              <a:latin typeface="Canva Sans"/>
            </a:endParaRPr>
          </a:p>
          <a:p>
            <a:pPr algn="l">
              <a:lnSpc>
                <a:spcPts val="3636"/>
              </a:lnSpc>
            </a:pPr>
            <a:r>
              <a:rPr lang="en-US" sz="2597" dirty="0">
                <a:solidFill>
                  <a:srgbClr val="FFFFFF"/>
                </a:solidFill>
                <a:latin typeface="Canva Sans"/>
              </a:rPr>
              <a:t>Let us find in You our unity so that we may journey together </a:t>
            </a:r>
          </a:p>
          <a:p>
            <a:pPr algn="l">
              <a:lnSpc>
                <a:spcPts val="3636"/>
              </a:lnSpc>
            </a:pPr>
            <a:r>
              <a:rPr lang="en-US" sz="2597" dirty="0">
                <a:solidFill>
                  <a:srgbClr val="FFFFFF"/>
                </a:solidFill>
                <a:latin typeface="Canva Sans"/>
              </a:rPr>
              <a:t>to eternal life and not stray from the way of truth  and what is right.</a:t>
            </a:r>
          </a:p>
          <a:p>
            <a:pPr algn="l">
              <a:lnSpc>
                <a:spcPts val="3636"/>
              </a:lnSpc>
            </a:pPr>
            <a:endParaRPr lang="en-US" sz="2597" dirty="0">
              <a:solidFill>
                <a:srgbClr val="FFFFFF"/>
              </a:solidFill>
              <a:latin typeface="Canva Sans"/>
            </a:endParaRPr>
          </a:p>
          <a:p>
            <a:pPr algn="l">
              <a:lnSpc>
                <a:spcPts val="3636"/>
              </a:lnSpc>
            </a:pPr>
            <a:r>
              <a:rPr lang="en-US" sz="2597" dirty="0">
                <a:solidFill>
                  <a:srgbClr val="FFFFFF"/>
                </a:solidFill>
                <a:latin typeface="Canva Sans"/>
              </a:rPr>
              <a:t>All this we ask of You,  who are at work in every place and time, </a:t>
            </a:r>
          </a:p>
          <a:p>
            <a:pPr algn="l">
              <a:lnSpc>
                <a:spcPts val="3636"/>
              </a:lnSpc>
            </a:pPr>
            <a:r>
              <a:rPr lang="en-US" sz="2597" dirty="0">
                <a:solidFill>
                  <a:srgbClr val="FFFFFF"/>
                </a:solidFill>
                <a:latin typeface="Canva Sans"/>
              </a:rPr>
              <a:t>in the communion of the Father and the Son, </a:t>
            </a:r>
          </a:p>
          <a:p>
            <a:pPr algn="l">
              <a:lnSpc>
                <a:spcPts val="3636"/>
              </a:lnSpc>
            </a:pPr>
            <a:r>
              <a:rPr lang="en-US" sz="2597" dirty="0">
                <a:solidFill>
                  <a:srgbClr val="FFFFFF"/>
                </a:solidFill>
                <a:latin typeface="Canva Sans"/>
              </a:rPr>
              <a:t>forever and ever.</a:t>
            </a:r>
          </a:p>
          <a:p>
            <a:pPr algn="l">
              <a:lnSpc>
                <a:spcPts val="3636"/>
              </a:lnSpc>
            </a:pPr>
            <a:endParaRPr lang="en-US" sz="2597" dirty="0">
              <a:solidFill>
                <a:srgbClr val="FFFFFF"/>
              </a:solidFill>
              <a:latin typeface="Canva Sans"/>
            </a:endParaRPr>
          </a:p>
          <a:p>
            <a:pPr algn="l">
              <a:lnSpc>
                <a:spcPts val="3636"/>
              </a:lnSpc>
            </a:pPr>
            <a:r>
              <a:rPr lang="en-US" sz="2597" dirty="0">
                <a:solidFill>
                  <a:srgbClr val="FFFFFF"/>
                </a:solidFill>
                <a:latin typeface="Canva Sans"/>
              </a:rPr>
              <a:t>AMEN</a:t>
            </a:r>
          </a:p>
          <a:p>
            <a:pPr algn="l">
              <a:lnSpc>
                <a:spcPts val="3636"/>
              </a:lnSpc>
            </a:pPr>
            <a:r>
              <a:rPr lang="en-US" sz="2597" dirty="0">
                <a:solidFill>
                  <a:srgbClr val="FFFFFF"/>
                </a:solidFill>
                <a:latin typeface="Canva Sans"/>
              </a:rPr>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904160" y="3633195"/>
            <a:ext cx="6241528" cy="6210320"/>
          </a:xfrm>
          <a:custGeom>
            <a:avLst/>
            <a:gdLst/>
            <a:ahLst/>
            <a:cxnLst/>
            <a:rect l="l" t="t" r="r" b="b"/>
            <a:pathLst>
              <a:path w="6241528" h="6210320">
                <a:moveTo>
                  <a:pt x="0" y="0"/>
                </a:moveTo>
                <a:lnTo>
                  <a:pt x="6241528" y="0"/>
                </a:lnTo>
                <a:lnTo>
                  <a:pt x="6241528" y="6210320"/>
                </a:lnTo>
                <a:lnTo>
                  <a:pt x="0" y="6210320"/>
                </a:lnTo>
                <a:lnTo>
                  <a:pt x="0" y="0"/>
                </a:lnTo>
                <a:close/>
              </a:path>
            </a:pathLst>
          </a:custGeom>
          <a:blipFill>
            <a:blip r:embed="rId2"/>
            <a:stretch>
              <a:fillRect/>
            </a:stretch>
          </a:blipFill>
        </p:spPr>
        <p:txBody>
          <a:bodyPr/>
          <a:lstStyle/>
          <a:p>
            <a:endParaRPr lang="en-AU"/>
          </a:p>
        </p:txBody>
      </p:sp>
      <p:sp>
        <p:nvSpPr>
          <p:cNvPr id="3" name="Freeform 3"/>
          <p:cNvSpPr/>
          <p:nvPr/>
        </p:nvSpPr>
        <p:spPr>
          <a:xfrm rot="-5400000">
            <a:off x="9793031" y="2326185"/>
            <a:ext cx="5252848" cy="8547533"/>
          </a:xfrm>
          <a:custGeom>
            <a:avLst/>
            <a:gdLst/>
            <a:ahLst/>
            <a:cxnLst/>
            <a:rect l="l" t="t" r="r" b="b"/>
            <a:pathLst>
              <a:path w="5252848" h="8547533">
                <a:moveTo>
                  <a:pt x="0" y="0"/>
                </a:moveTo>
                <a:lnTo>
                  <a:pt x="5252848" y="0"/>
                </a:lnTo>
                <a:lnTo>
                  <a:pt x="5252848" y="8547532"/>
                </a:lnTo>
                <a:lnTo>
                  <a:pt x="0" y="8547532"/>
                </a:lnTo>
                <a:lnTo>
                  <a:pt x="0" y="0"/>
                </a:lnTo>
                <a:close/>
              </a:path>
            </a:pathLst>
          </a:custGeom>
          <a:blipFill>
            <a:blip r:embed="rId3">
              <a:alphaModFix amt="20999"/>
              <a:extLst>
                <a:ext uri="{96DAC541-7B7A-43D3-8B79-37D633B846F1}">
                  <asvg:svgBlip xmlns:asvg="http://schemas.microsoft.com/office/drawing/2016/SVG/main" r:embed="rId4"/>
                </a:ext>
              </a:extLst>
            </a:blip>
            <a:stretch>
              <a:fillRect/>
            </a:stretch>
          </a:blipFill>
        </p:spPr>
        <p:txBody>
          <a:bodyPr/>
          <a:lstStyle/>
          <a:p>
            <a:endParaRPr lang="en-AU"/>
          </a:p>
        </p:txBody>
      </p:sp>
      <p:sp>
        <p:nvSpPr>
          <p:cNvPr id="4" name="Freeform 4"/>
          <p:cNvSpPr/>
          <p:nvPr/>
        </p:nvSpPr>
        <p:spPr>
          <a:xfrm>
            <a:off x="10530359" y="5881553"/>
            <a:ext cx="5988637" cy="1527102"/>
          </a:xfrm>
          <a:custGeom>
            <a:avLst/>
            <a:gdLst/>
            <a:ahLst/>
            <a:cxnLst/>
            <a:rect l="l" t="t" r="r" b="b"/>
            <a:pathLst>
              <a:path w="5988637" h="1527102">
                <a:moveTo>
                  <a:pt x="0" y="0"/>
                </a:moveTo>
                <a:lnTo>
                  <a:pt x="5988637" y="0"/>
                </a:lnTo>
                <a:lnTo>
                  <a:pt x="5988637" y="1527103"/>
                </a:lnTo>
                <a:lnTo>
                  <a:pt x="0" y="152710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AU"/>
          </a:p>
        </p:txBody>
      </p:sp>
      <p:sp>
        <p:nvSpPr>
          <p:cNvPr id="5" name="TextBox 5"/>
          <p:cNvSpPr txBox="1"/>
          <p:nvPr/>
        </p:nvSpPr>
        <p:spPr>
          <a:xfrm>
            <a:off x="10661576" y="6230098"/>
            <a:ext cx="1239371" cy="1307199"/>
          </a:xfrm>
          <a:prstGeom prst="rect">
            <a:avLst/>
          </a:prstGeom>
        </p:spPr>
        <p:txBody>
          <a:bodyPr lIns="0" tIns="0" rIns="0" bIns="0" rtlCol="0" anchor="t">
            <a:spAutoFit/>
          </a:bodyPr>
          <a:lstStyle/>
          <a:p>
            <a:pPr algn="ctr">
              <a:lnSpc>
                <a:spcPts val="3492"/>
              </a:lnSpc>
            </a:pPr>
            <a:r>
              <a:rPr lang="en-US" sz="2494">
                <a:solidFill>
                  <a:srgbClr val="004AAD"/>
                </a:solidFill>
                <a:latin typeface="Canva Sans Bold"/>
              </a:rPr>
              <a:t>Round </a:t>
            </a:r>
          </a:p>
          <a:p>
            <a:pPr algn="ctr">
              <a:lnSpc>
                <a:spcPts val="3492"/>
              </a:lnSpc>
            </a:pPr>
            <a:r>
              <a:rPr lang="en-US" sz="2494">
                <a:solidFill>
                  <a:srgbClr val="004AAD"/>
                </a:solidFill>
                <a:latin typeface="Canva Sans Bold"/>
              </a:rPr>
              <a:t>1</a:t>
            </a:r>
          </a:p>
          <a:p>
            <a:pPr algn="ctr">
              <a:lnSpc>
                <a:spcPts val="3492"/>
              </a:lnSpc>
            </a:pPr>
            <a:endParaRPr lang="en-US" sz="2494">
              <a:solidFill>
                <a:srgbClr val="004AAD"/>
              </a:solidFill>
              <a:latin typeface="Canva Sans Bold"/>
            </a:endParaRPr>
          </a:p>
        </p:txBody>
      </p:sp>
      <p:sp>
        <p:nvSpPr>
          <p:cNvPr id="6" name="TextBox 6"/>
          <p:cNvSpPr txBox="1"/>
          <p:nvPr/>
        </p:nvSpPr>
        <p:spPr>
          <a:xfrm>
            <a:off x="12904992" y="6230098"/>
            <a:ext cx="1239371" cy="1307199"/>
          </a:xfrm>
          <a:prstGeom prst="rect">
            <a:avLst/>
          </a:prstGeom>
        </p:spPr>
        <p:txBody>
          <a:bodyPr lIns="0" tIns="0" rIns="0" bIns="0" rtlCol="0" anchor="t">
            <a:spAutoFit/>
          </a:bodyPr>
          <a:lstStyle/>
          <a:p>
            <a:pPr algn="ctr">
              <a:lnSpc>
                <a:spcPts val="3492"/>
              </a:lnSpc>
            </a:pPr>
            <a:r>
              <a:rPr lang="en-US" sz="2494">
                <a:solidFill>
                  <a:srgbClr val="004AAD"/>
                </a:solidFill>
                <a:latin typeface="Canva Sans Bold"/>
              </a:rPr>
              <a:t>Round </a:t>
            </a:r>
          </a:p>
          <a:p>
            <a:pPr algn="ctr">
              <a:lnSpc>
                <a:spcPts val="3492"/>
              </a:lnSpc>
            </a:pPr>
            <a:r>
              <a:rPr lang="en-US" sz="2494">
                <a:solidFill>
                  <a:srgbClr val="004AAD"/>
                </a:solidFill>
                <a:latin typeface="Canva Sans Bold"/>
              </a:rPr>
              <a:t>2</a:t>
            </a:r>
          </a:p>
          <a:p>
            <a:pPr algn="ctr">
              <a:lnSpc>
                <a:spcPts val="3492"/>
              </a:lnSpc>
            </a:pPr>
            <a:endParaRPr lang="en-US" sz="2494">
              <a:solidFill>
                <a:srgbClr val="004AAD"/>
              </a:solidFill>
              <a:latin typeface="Canva Sans Bold"/>
            </a:endParaRPr>
          </a:p>
        </p:txBody>
      </p:sp>
      <p:sp>
        <p:nvSpPr>
          <p:cNvPr id="7" name="TextBox 7"/>
          <p:cNvSpPr txBox="1"/>
          <p:nvPr/>
        </p:nvSpPr>
        <p:spPr>
          <a:xfrm>
            <a:off x="15144489" y="6230098"/>
            <a:ext cx="1239371" cy="1307199"/>
          </a:xfrm>
          <a:prstGeom prst="rect">
            <a:avLst/>
          </a:prstGeom>
        </p:spPr>
        <p:txBody>
          <a:bodyPr lIns="0" tIns="0" rIns="0" bIns="0" rtlCol="0" anchor="t">
            <a:spAutoFit/>
          </a:bodyPr>
          <a:lstStyle/>
          <a:p>
            <a:pPr algn="ctr">
              <a:lnSpc>
                <a:spcPts val="3492"/>
              </a:lnSpc>
            </a:pPr>
            <a:r>
              <a:rPr lang="en-US" sz="2494">
                <a:solidFill>
                  <a:srgbClr val="004AAD"/>
                </a:solidFill>
                <a:latin typeface="Canva Sans Bold"/>
              </a:rPr>
              <a:t>Round </a:t>
            </a:r>
          </a:p>
          <a:p>
            <a:pPr algn="ctr">
              <a:lnSpc>
                <a:spcPts val="3492"/>
              </a:lnSpc>
            </a:pPr>
            <a:r>
              <a:rPr lang="en-US" sz="2494">
                <a:solidFill>
                  <a:srgbClr val="004AAD"/>
                </a:solidFill>
                <a:latin typeface="Canva Sans Bold"/>
              </a:rPr>
              <a:t>3</a:t>
            </a:r>
          </a:p>
          <a:p>
            <a:pPr algn="ctr">
              <a:lnSpc>
                <a:spcPts val="3492"/>
              </a:lnSpc>
            </a:pPr>
            <a:endParaRPr lang="en-US" sz="2494">
              <a:solidFill>
                <a:srgbClr val="004AAD"/>
              </a:solidFill>
              <a:latin typeface="Canva Sans Bold"/>
            </a:endParaRPr>
          </a:p>
        </p:txBody>
      </p:sp>
      <p:sp>
        <p:nvSpPr>
          <p:cNvPr id="8" name="TextBox 8"/>
          <p:cNvSpPr txBox="1"/>
          <p:nvPr/>
        </p:nvSpPr>
        <p:spPr>
          <a:xfrm>
            <a:off x="2282682" y="3778300"/>
            <a:ext cx="327933" cy="832035"/>
          </a:xfrm>
          <a:prstGeom prst="rect">
            <a:avLst/>
          </a:prstGeom>
        </p:spPr>
        <p:txBody>
          <a:bodyPr lIns="0" tIns="0" rIns="0" bIns="0" rtlCol="0" anchor="t">
            <a:spAutoFit/>
          </a:bodyPr>
          <a:lstStyle/>
          <a:p>
            <a:pPr algn="ctr">
              <a:lnSpc>
                <a:spcPts val="6861"/>
              </a:lnSpc>
            </a:pPr>
            <a:r>
              <a:rPr lang="en-US" sz="4901">
                <a:solidFill>
                  <a:srgbClr val="004AAD"/>
                </a:solidFill>
                <a:latin typeface="Canva Sans Bold"/>
              </a:rPr>
              <a:t>1</a:t>
            </a:r>
          </a:p>
        </p:txBody>
      </p:sp>
      <p:sp>
        <p:nvSpPr>
          <p:cNvPr id="9" name="TextBox 9"/>
          <p:cNvSpPr txBox="1"/>
          <p:nvPr/>
        </p:nvSpPr>
        <p:spPr>
          <a:xfrm>
            <a:off x="2273253" y="4955537"/>
            <a:ext cx="346793" cy="832035"/>
          </a:xfrm>
          <a:prstGeom prst="rect">
            <a:avLst/>
          </a:prstGeom>
        </p:spPr>
        <p:txBody>
          <a:bodyPr lIns="0" tIns="0" rIns="0" bIns="0" rtlCol="0" anchor="t">
            <a:spAutoFit/>
          </a:bodyPr>
          <a:lstStyle/>
          <a:p>
            <a:pPr algn="ctr">
              <a:lnSpc>
                <a:spcPts val="6861"/>
              </a:lnSpc>
            </a:pPr>
            <a:r>
              <a:rPr lang="en-US" sz="4901">
                <a:solidFill>
                  <a:srgbClr val="004AAD"/>
                </a:solidFill>
                <a:latin typeface="Canva Sans Bold"/>
              </a:rPr>
              <a:t>2</a:t>
            </a:r>
          </a:p>
        </p:txBody>
      </p:sp>
      <p:sp>
        <p:nvSpPr>
          <p:cNvPr id="10" name="TextBox 10"/>
          <p:cNvSpPr txBox="1"/>
          <p:nvPr/>
        </p:nvSpPr>
        <p:spPr>
          <a:xfrm>
            <a:off x="2262732" y="6279475"/>
            <a:ext cx="367834" cy="832035"/>
          </a:xfrm>
          <a:prstGeom prst="rect">
            <a:avLst/>
          </a:prstGeom>
        </p:spPr>
        <p:txBody>
          <a:bodyPr lIns="0" tIns="0" rIns="0" bIns="0" rtlCol="0" anchor="t">
            <a:spAutoFit/>
          </a:bodyPr>
          <a:lstStyle/>
          <a:p>
            <a:pPr algn="ctr">
              <a:lnSpc>
                <a:spcPts val="6861"/>
              </a:lnSpc>
            </a:pPr>
            <a:r>
              <a:rPr lang="en-US" sz="4901">
                <a:solidFill>
                  <a:srgbClr val="004AAD"/>
                </a:solidFill>
                <a:latin typeface="Canva Sans Bold"/>
              </a:rPr>
              <a:t>3</a:t>
            </a:r>
          </a:p>
        </p:txBody>
      </p:sp>
      <p:sp>
        <p:nvSpPr>
          <p:cNvPr id="11" name="TextBox 11"/>
          <p:cNvSpPr txBox="1"/>
          <p:nvPr/>
        </p:nvSpPr>
        <p:spPr>
          <a:xfrm>
            <a:off x="2253068" y="7451571"/>
            <a:ext cx="387161" cy="832035"/>
          </a:xfrm>
          <a:prstGeom prst="rect">
            <a:avLst/>
          </a:prstGeom>
        </p:spPr>
        <p:txBody>
          <a:bodyPr lIns="0" tIns="0" rIns="0" bIns="0" rtlCol="0" anchor="t">
            <a:spAutoFit/>
          </a:bodyPr>
          <a:lstStyle/>
          <a:p>
            <a:pPr algn="ctr">
              <a:lnSpc>
                <a:spcPts val="6861"/>
              </a:lnSpc>
            </a:pPr>
            <a:r>
              <a:rPr lang="en-US" sz="4901">
                <a:solidFill>
                  <a:srgbClr val="004AAD"/>
                </a:solidFill>
                <a:latin typeface="Canva Sans Bold"/>
              </a:rPr>
              <a:t>4</a:t>
            </a:r>
          </a:p>
        </p:txBody>
      </p:sp>
      <p:sp>
        <p:nvSpPr>
          <p:cNvPr id="12" name="TextBox 12"/>
          <p:cNvSpPr txBox="1"/>
          <p:nvPr/>
        </p:nvSpPr>
        <p:spPr>
          <a:xfrm>
            <a:off x="2259381" y="8767495"/>
            <a:ext cx="374536" cy="832035"/>
          </a:xfrm>
          <a:prstGeom prst="rect">
            <a:avLst/>
          </a:prstGeom>
        </p:spPr>
        <p:txBody>
          <a:bodyPr lIns="0" tIns="0" rIns="0" bIns="0" rtlCol="0" anchor="t">
            <a:spAutoFit/>
          </a:bodyPr>
          <a:lstStyle/>
          <a:p>
            <a:pPr algn="ctr">
              <a:lnSpc>
                <a:spcPts val="6861"/>
              </a:lnSpc>
            </a:pPr>
            <a:r>
              <a:rPr lang="en-US" sz="4901">
                <a:solidFill>
                  <a:srgbClr val="004AAD"/>
                </a:solidFill>
                <a:latin typeface="Canva Sans Bold"/>
              </a:rPr>
              <a:t>5</a:t>
            </a:r>
          </a:p>
        </p:txBody>
      </p:sp>
      <p:sp>
        <p:nvSpPr>
          <p:cNvPr id="13" name="TextBox 13"/>
          <p:cNvSpPr txBox="1"/>
          <p:nvPr/>
        </p:nvSpPr>
        <p:spPr>
          <a:xfrm>
            <a:off x="4591435" y="3917761"/>
            <a:ext cx="2925291" cy="572165"/>
          </a:xfrm>
          <a:prstGeom prst="rect">
            <a:avLst/>
          </a:prstGeom>
        </p:spPr>
        <p:txBody>
          <a:bodyPr lIns="0" tIns="0" rIns="0" bIns="0" rtlCol="0" anchor="t">
            <a:spAutoFit/>
          </a:bodyPr>
          <a:lstStyle/>
          <a:p>
            <a:pPr algn="ctr">
              <a:lnSpc>
                <a:spcPts val="4647"/>
              </a:lnSpc>
            </a:pPr>
            <a:r>
              <a:rPr lang="en-US" sz="3319">
                <a:solidFill>
                  <a:srgbClr val="004AAD"/>
                </a:solidFill>
                <a:latin typeface="Canva Sans Bold"/>
              </a:rPr>
              <a:t>Pray together </a:t>
            </a:r>
          </a:p>
        </p:txBody>
      </p:sp>
      <p:sp>
        <p:nvSpPr>
          <p:cNvPr id="14" name="TextBox 14"/>
          <p:cNvSpPr txBox="1"/>
          <p:nvPr/>
        </p:nvSpPr>
        <p:spPr>
          <a:xfrm>
            <a:off x="4386738" y="5177279"/>
            <a:ext cx="3129988" cy="572165"/>
          </a:xfrm>
          <a:prstGeom prst="rect">
            <a:avLst/>
          </a:prstGeom>
        </p:spPr>
        <p:txBody>
          <a:bodyPr lIns="0" tIns="0" rIns="0" bIns="0" rtlCol="0" anchor="t">
            <a:spAutoFit/>
          </a:bodyPr>
          <a:lstStyle/>
          <a:p>
            <a:pPr algn="ctr">
              <a:lnSpc>
                <a:spcPts val="4647"/>
              </a:lnSpc>
            </a:pPr>
            <a:r>
              <a:rPr lang="en-US" sz="3319">
                <a:solidFill>
                  <a:srgbClr val="004AAD"/>
                </a:solidFill>
                <a:latin typeface="Canva Sans Bold"/>
              </a:rPr>
              <a:t>Time to Reflect</a:t>
            </a:r>
          </a:p>
        </p:txBody>
      </p:sp>
      <p:sp>
        <p:nvSpPr>
          <p:cNvPr id="15" name="TextBox 15"/>
          <p:cNvSpPr txBox="1"/>
          <p:nvPr/>
        </p:nvSpPr>
        <p:spPr>
          <a:xfrm>
            <a:off x="3866219" y="6420112"/>
            <a:ext cx="4039809" cy="572165"/>
          </a:xfrm>
          <a:prstGeom prst="rect">
            <a:avLst/>
          </a:prstGeom>
        </p:spPr>
        <p:txBody>
          <a:bodyPr wrap="square" lIns="0" tIns="0" rIns="0" bIns="0" rtlCol="0" anchor="t">
            <a:spAutoFit/>
          </a:bodyPr>
          <a:lstStyle/>
          <a:p>
            <a:pPr algn="ctr">
              <a:lnSpc>
                <a:spcPts val="4647"/>
              </a:lnSpc>
            </a:pPr>
            <a:r>
              <a:rPr lang="en-US" sz="3319" dirty="0">
                <a:solidFill>
                  <a:srgbClr val="004AAD"/>
                </a:solidFill>
                <a:latin typeface="Canva Sans Bold"/>
              </a:rPr>
              <a:t>Share and Listen</a:t>
            </a:r>
          </a:p>
        </p:txBody>
      </p:sp>
      <p:sp>
        <p:nvSpPr>
          <p:cNvPr id="16" name="TextBox 16"/>
          <p:cNvSpPr txBox="1"/>
          <p:nvPr/>
        </p:nvSpPr>
        <p:spPr>
          <a:xfrm>
            <a:off x="4281329" y="7662945"/>
            <a:ext cx="3385040" cy="572165"/>
          </a:xfrm>
          <a:prstGeom prst="rect">
            <a:avLst/>
          </a:prstGeom>
        </p:spPr>
        <p:txBody>
          <a:bodyPr lIns="0" tIns="0" rIns="0" bIns="0" rtlCol="0" anchor="t">
            <a:spAutoFit/>
          </a:bodyPr>
          <a:lstStyle/>
          <a:p>
            <a:pPr algn="ctr">
              <a:lnSpc>
                <a:spcPts val="4647"/>
              </a:lnSpc>
            </a:pPr>
            <a:r>
              <a:rPr lang="en-US" sz="3319">
                <a:solidFill>
                  <a:srgbClr val="004AAD"/>
                </a:solidFill>
                <a:latin typeface="Canva Sans Bold"/>
              </a:rPr>
              <a:t>Group Response</a:t>
            </a:r>
          </a:p>
        </p:txBody>
      </p:sp>
      <p:sp>
        <p:nvSpPr>
          <p:cNvPr id="17" name="TextBox 17"/>
          <p:cNvSpPr txBox="1"/>
          <p:nvPr/>
        </p:nvSpPr>
        <p:spPr>
          <a:xfrm>
            <a:off x="3549191" y="8920109"/>
            <a:ext cx="4951718" cy="572165"/>
          </a:xfrm>
          <a:prstGeom prst="rect">
            <a:avLst/>
          </a:prstGeom>
        </p:spPr>
        <p:txBody>
          <a:bodyPr wrap="square" lIns="0" tIns="0" rIns="0" bIns="0" rtlCol="0" anchor="t">
            <a:spAutoFit/>
          </a:bodyPr>
          <a:lstStyle/>
          <a:p>
            <a:pPr algn="ctr">
              <a:lnSpc>
                <a:spcPts val="4647"/>
              </a:lnSpc>
            </a:pPr>
            <a:r>
              <a:rPr lang="en-US" sz="3319" dirty="0">
                <a:solidFill>
                  <a:srgbClr val="004AAD"/>
                </a:solidFill>
                <a:latin typeface="Canva Sans Bold"/>
              </a:rPr>
              <a:t>Pray and Respond</a:t>
            </a:r>
          </a:p>
        </p:txBody>
      </p:sp>
      <p:sp>
        <p:nvSpPr>
          <p:cNvPr id="18" name="TextBox 18"/>
          <p:cNvSpPr txBox="1"/>
          <p:nvPr/>
        </p:nvSpPr>
        <p:spPr>
          <a:xfrm>
            <a:off x="1028700" y="2107959"/>
            <a:ext cx="16390948" cy="405699"/>
          </a:xfrm>
          <a:prstGeom prst="rect">
            <a:avLst/>
          </a:prstGeom>
        </p:spPr>
        <p:txBody>
          <a:bodyPr lIns="0" tIns="0" rIns="0" bIns="0" rtlCol="0" anchor="t">
            <a:spAutoFit/>
          </a:bodyPr>
          <a:lstStyle/>
          <a:p>
            <a:pPr algn="l">
              <a:lnSpc>
                <a:spcPts val="3360"/>
              </a:lnSpc>
              <a:spcBef>
                <a:spcPct val="0"/>
              </a:spcBef>
            </a:pPr>
            <a:r>
              <a:rPr lang="en-US" sz="2400">
                <a:solidFill>
                  <a:srgbClr val="004AAD"/>
                </a:solidFill>
                <a:latin typeface="HK Grotesk Light"/>
              </a:rPr>
              <a:t>Integrates active listening, intentional speaking, moments of silence and respect for each participants input.</a:t>
            </a:r>
          </a:p>
        </p:txBody>
      </p:sp>
      <p:sp>
        <p:nvSpPr>
          <p:cNvPr id="19" name="TextBox 19"/>
          <p:cNvSpPr txBox="1"/>
          <p:nvPr/>
        </p:nvSpPr>
        <p:spPr>
          <a:xfrm>
            <a:off x="1028700" y="885825"/>
            <a:ext cx="15933017" cy="1269759"/>
          </a:xfrm>
          <a:prstGeom prst="rect">
            <a:avLst/>
          </a:prstGeom>
        </p:spPr>
        <p:txBody>
          <a:bodyPr lIns="0" tIns="0" rIns="0" bIns="0" rtlCol="0" anchor="t">
            <a:spAutoFit/>
          </a:bodyPr>
          <a:lstStyle/>
          <a:p>
            <a:pPr marL="0" lvl="0" indent="0" algn="l">
              <a:lnSpc>
                <a:spcPts val="9613"/>
              </a:lnSpc>
              <a:spcBef>
                <a:spcPct val="0"/>
              </a:spcBef>
            </a:pPr>
            <a:r>
              <a:rPr lang="en-US" sz="7394" spc="-221">
                <a:solidFill>
                  <a:srgbClr val="004AAD"/>
                </a:solidFill>
                <a:latin typeface="Hatton"/>
              </a:rPr>
              <a:t>Listening and dialoguing, together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3"/>
          <p:cNvSpPr txBox="1"/>
          <p:nvPr/>
        </p:nvSpPr>
        <p:spPr>
          <a:xfrm>
            <a:off x="1028700" y="885825"/>
            <a:ext cx="15933017" cy="1269759"/>
          </a:xfrm>
          <a:prstGeom prst="rect">
            <a:avLst/>
          </a:prstGeom>
        </p:spPr>
        <p:txBody>
          <a:bodyPr lIns="0" tIns="0" rIns="0" bIns="0" rtlCol="0" anchor="t">
            <a:spAutoFit/>
          </a:bodyPr>
          <a:lstStyle/>
          <a:p>
            <a:pPr marL="0" lvl="0" indent="0" algn="l">
              <a:lnSpc>
                <a:spcPts val="9613"/>
              </a:lnSpc>
              <a:spcBef>
                <a:spcPct val="0"/>
              </a:spcBef>
            </a:pPr>
            <a:r>
              <a:rPr lang="en-US" sz="7394" spc="-221">
                <a:solidFill>
                  <a:srgbClr val="004AAD"/>
                </a:solidFill>
                <a:latin typeface="Hatton"/>
              </a:rPr>
              <a:t>Conversation in the Spirit</a:t>
            </a:r>
          </a:p>
        </p:txBody>
      </p:sp>
      <p:pic>
        <p:nvPicPr>
          <p:cNvPr id="4" name="Online Media 3" title="CONVERSATION IN THE SPIRIT">
            <a:hlinkClick r:id="" action="ppaction://media"/>
            <a:extLst>
              <a:ext uri="{FF2B5EF4-FFF2-40B4-BE49-F238E27FC236}">
                <a16:creationId xmlns:a16="http://schemas.microsoft.com/office/drawing/2014/main" id="{49DA1224-4C0F-AADC-675B-8E43C0A4C68C}"/>
              </a:ext>
            </a:extLst>
          </p:cNvPr>
          <p:cNvPicPr>
            <a:picLocks noRot="1" noChangeAspect="1"/>
          </p:cNvPicPr>
          <p:nvPr>
            <a:videoFile r:link="rId1"/>
          </p:nvPr>
        </p:nvPicPr>
        <p:blipFill>
          <a:blip r:embed="rId4"/>
          <a:stretch>
            <a:fillRect/>
          </a:stretch>
        </p:blipFill>
        <p:spPr>
          <a:xfrm>
            <a:off x="2483293" y="2168284"/>
            <a:ext cx="13321414" cy="752659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885825"/>
            <a:ext cx="15933017" cy="1269759"/>
          </a:xfrm>
          <a:prstGeom prst="rect">
            <a:avLst/>
          </a:prstGeom>
        </p:spPr>
        <p:txBody>
          <a:bodyPr lIns="0" tIns="0" rIns="0" bIns="0" rtlCol="0" anchor="t">
            <a:spAutoFit/>
          </a:bodyPr>
          <a:lstStyle/>
          <a:p>
            <a:pPr marL="0" lvl="0" indent="0" algn="l">
              <a:lnSpc>
                <a:spcPts val="9613"/>
              </a:lnSpc>
              <a:spcBef>
                <a:spcPct val="0"/>
              </a:spcBef>
            </a:pPr>
            <a:r>
              <a:rPr lang="en-US" sz="7394" spc="-221">
                <a:solidFill>
                  <a:srgbClr val="004AAD"/>
                </a:solidFill>
                <a:latin typeface="Hatton"/>
              </a:rPr>
              <a:t>Conversation in the Spirit</a:t>
            </a:r>
          </a:p>
        </p:txBody>
      </p:sp>
      <p:grpSp>
        <p:nvGrpSpPr>
          <p:cNvPr id="3" name="Group 3"/>
          <p:cNvGrpSpPr/>
          <p:nvPr/>
        </p:nvGrpSpPr>
        <p:grpSpPr>
          <a:xfrm>
            <a:off x="999969" y="3848100"/>
            <a:ext cx="16230600" cy="5167257"/>
            <a:chOff x="0" y="0"/>
            <a:chExt cx="21640800" cy="6889676"/>
          </a:xfrm>
        </p:grpSpPr>
        <p:grpSp>
          <p:nvGrpSpPr>
            <p:cNvPr id="4" name="Group 4"/>
            <p:cNvGrpSpPr/>
            <p:nvPr/>
          </p:nvGrpSpPr>
          <p:grpSpPr>
            <a:xfrm>
              <a:off x="0" y="0"/>
              <a:ext cx="6889676" cy="6889676"/>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A78B8"/>
              </a:solidFill>
            </p:spPr>
            <p:txBody>
              <a:bodyPr/>
              <a:lstStyle/>
              <a:p>
                <a:endParaRPr lang="en-AU"/>
              </a:p>
            </p:txBody>
          </p:sp>
          <p:sp>
            <p:nvSpPr>
              <p:cNvPr id="6" name="TextBox 6"/>
              <p:cNvSpPr txBox="1"/>
              <p:nvPr/>
            </p:nvSpPr>
            <p:spPr>
              <a:xfrm>
                <a:off x="76200" y="28575"/>
                <a:ext cx="660400" cy="708025"/>
              </a:xfrm>
              <a:prstGeom prst="rect">
                <a:avLst/>
              </a:prstGeom>
            </p:spPr>
            <p:txBody>
              <a:bodyPr lIns="50800" tIns="50800" rIns="50800" bIns="50800" rtlCol="0" anchor="ctr"/>
              <a:lstStyle/>
              <a:p>
                <a:pPr algn="ctr">
                  <a:lnSpc>
                    <a:spcPts val="3492"/>
                  </a:lnSpc>
                </a:pPr>
                <a:endParaRPr/>
              </a:p>
            </p:txBody>
          </p:sp>
        </p:grpSp>
        <p:sp>
          <p:nvSpPr>
            <p:cNvPr id="7" name="TextBox 7"/>
            <p:cNvSpPr txBox="1"/>
            <p:nvPr/>
          </p:nvSpPr>
          <p:spPr>
            <a:xfrm>
              <a:off x="1497922" y="886436"/>
              <a:ext cx="3525189" cy="833325"/>
            </a:xfrm>
            <a:prstGeom prst="rect">
              <a:avLst/>
            </a:prstGeom>
          </p:spPr>
          <p:txBody>
            <a:bodyPr lIns="0" tIns="0" rIns="0" bIns="0" rtlCol="0" anchor="t">
              <a:spAutoFit/>
            </a:bodyPr>
            <a:lstStyle/>
            <a:p>
              <a:pPr algn="ctr">
                <a:lnSpc>
                  <a:spcPts val="5245"/>
                </a:lnSpc>
              </a:pPr>
              <a:r>
                <a:rPr lang="en-US" sz="3746">
                  <a:solidFill>
                    <a:srgbClr val="FEFEFE"/>
                  </a:solidFill>
                  <a:latin typeface="Canva Sans"/>
                </a:rPr>
                <a:t>First Round</a:t>
              </a:r>
            </a:p>
          </p:txBody>
        </p:sp>
        <p:sp>
          <p:nvSpPr>
            <p:cNvPr id="8" name="TextBox 8"/>
            <p:cNvSpPr txBox="1"/>
            <p:nvPr/>
          </p:nvSpPr>
          <p:spPr>
            <a:xfrm>
              <a:off x="711468" y="2946140"/>
              <a:ext cx="5098097" cy="1831894"/>
            </a:xfrm>
            <a:prstGeom prst="rect">
              <a:avLst/>
            </a:prstGeom>
          </p:spPr>
          <p:txBody>
            <a:bodyPr lIns="0" tIns="0" rIns="0" bIns="0" rtlCol="0" anchor="t">
              <a:spAutoFit/>
            </a:bodyPr>
            <a:lstStyle/>
            <a:p>
              <a:pPr algn="ctr">
                <a:lnSpc>
                  <a:spcPts val="5611"/>
                </a:lnSpc>
              </a:pPr>
              <a:r>
                <a:rPr lang="en-US" sz="4008">
                  <a:solidFill>
                    <a:srgbClr val="FEFEFE"/>
                  </a:solidFill>
                  <a:latin typeface="Canva Sans Bold"/>
                </a:rPr>
                <a:t>What have </a:t>
              </a:r>
              <a:r>
                <a:rPr lang="en-US" sz="4008">
                  <a:solidFill>
                    <a:srgbClr val="FAD02C"/>
                  </a:solidFill>
                  <a:latin typeface="Canva Sans Bold"/>
                </a:rPr>
                <a:t>I</a:t>
              </a:r>
              <a:r>
                <a:rPr lang="en-US" sz="4008">
                  <a:solidFill>
                    <a:srgbClr val="FEFEFE"/>
                  </a:solidFill>
                  <a:latin typeface="Canva Sans Bold"/>
                </a:rPr>
                <a:t> </a:t>
              </a:r>
            </a:p>
            <a:p>
              <a:pPr algn="ctr">
                <a:lnSpc>
                  <a:spcPts val="5611"/>
                </a:lnSpc>
              </a:pPr>
              <a:r>
                <a:rPr lang="en-US" sz="4008">
                  <a:solidFill>
                    <a:srgbClr val="FEFEFE"/>
                  </a:solidFill>
                  <a:latin typeface="Canva Sans Bold"/>
                </a:rPr>
                <a:t>discerned?</a:t>
              </a:r>
            </a:p>
          </p:txBody>
        </p:sp>
        <p:grpSp>
          <p:nvGrpSpPr>
            <p:cNvPr id="9" name="Group 9"/>
            <p:cNvGrpSpPr/>
            <p:nvPr/>
          </p:nvGrpSpPr>
          <p:grpSpPr>
            <a:xfrm>
              <a:off x="7376636" y="0"/>
              <a:ext cx="6889676" cy="6889676"/>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A78B8"/>
              </a:solidFill>
            </p:spPr>
            <p:txBody>
              <a:bodyPr/>
              <a:lstStyle/>
              <a:p>
                <a:endParaRPr lang="en-AU"/>
              </a:p>
            </p:txBody>
          </p:sp>
          <p:sp>
            <p:nvSpPr>
              <p:cNvPr id="11" name="TextBox 11"/>
              <p:cNvSpPr txBox="1"/>
              <p:nvPr/>
            </p:nvSpPr>
            <p:spPr>
              <a:xfrm>
                <a:off x="76200" y="28575"/>
                <a:ext cx="660400" cy="708025"/>
              </a:xfrm>
              <a:prstGeom prst="rect">
                <a:avLst/>
              </a:prstGeom>
            </p:spPr>
            <p:txBody>
              <a:bodyPr lIns="50800" tIns="50800" rIns="50800" bIns="50800" rtlCol="0" anchor="ctr"/>
              <a:lstStyle/>
              <a:p>
                <a:pPr algn="ctr">
                  <a:lnSpc>
                    <a:spcPts val="3492"/>
                  </a:lnSpc>
                </a:pPr>
                <a:endParaRPr/>
              </a:p>
            </p:txBody>
          </p:sp>
        </p:grpSp>
        <p:sp>
          <p:nvSpPr>
            <p:cNvPr id="12" name="TextBox 12"/>
            <p:cNvSpPr txBox="1"/>
            <p:nvPr/>
          </p:nvSpPr>
          <p:spPr>
            <a:xfrm>
              <a:off x="8594094" y="1018896"/>
              <a:ext cx="4454760" cy="833325"/>
            </a:xfrm>
            <a:prstGeom prst="rect">
              <a:avLst/>
            </a:prstGeom>
          </p:spPr>
          <p:txBody>
            <a:bodyPr lIns="0" tIns="0" rIns="0" bIns="0" rtlCol="0" anchor="t">
              <a:spAutoFit/>
            </a:bodyPr>
            <a:lstStyle/>
            <a:p>
              <a:pPr algn="ctr">
                <a:lnSpc>
                  <a:spcPts val="5245"/>
                </a:lnSpc>
              </a:pPr>
              <a:r>
                <a:rPr lang="en-US" sz="3746">
                  <a:solidFill>
                    <a:srgbClr val="FEFEFE"/>
                  </a:solidFill>
                  <a:latin typeface="Canva Sans"/>
                </a:rPr>
                <a:t>Second Round</a:t>
              </a:r>
            </a:p>
          </p:txBody>
        </p:sp>
        <p:sp>
          <p:nvSpPr>
            <p:cNvPr id="13" name="TextBox 13"/>
            <p:cNvSpPr txBox="1"/>
            <p:nvPr/>
          </p:nvSpPr>
          <p:spPr>
            <a:xfrm>
              <a:off x="8125757" y="2608039"/>
              <a:ext cx="5391434" cy="2773015"/>
            </a:xfrm>
            <a:prstGeom prst="rect">
              <a:avLst/>
            </a:prstGeom>
          </p:spPr>
          <p:txBody>
            <a:bodyPr lIns="0" tIns="0" rIns="0" bIns="0" rtlCol="0" anchor="t">
              <a:spAutoFit/>
            </a:bodyPr>
            <a:lstStyle/>
            <a:p>
              <a:pPr algn="ctr">
                <a:lnSpc>
                  <a:spcPts val="5604"/>
                </a:lnSpc>
              </a:pPr>
              <a:r>
                <a:rPr lang="en-US" sz="4003">
                  <a:solidFill>
                    <a:srgbClr val="FEFEFE"/>
                  </a:solidFill>
                  <a:latin typeface="Canva Sans Bold"/>
                </a:rPr>
                <a:t>What did I hear </a:t>
              </a:r>
              <a:r>
                <a:rPr lang="en-US" sz="4003">
                  <a:solidFill>
                    <a:srgbClr val="FAD02C"/>
                  </a:solidFill>
                  <a:latin typeface="Canva Sans Bold"/>
                </a:rPr>
                <a:t>YOU</a:t>
              </a:r>
              <a:r>
                <a:rPr lang="en-US" sz="4003">
                  <a:solidFill>
                    <a:srgbClr val="FEFEFE"/>
                  </a:solidFill>
                  <a:latin typeface="Canva Sans Bold"/>
                </a:rPr>
                <a:t> say that struck me? </a:t>
              </a:r>
            </a:p>
          </p:txBody>
        </p:sp>
        <p:grpSp>
          <p:nvGrpSpPr>
            <p:cNvPr id="14" name="Group 14"/>
            <p:cNvGrpSpPr/>
            <p:nvPr/>
          </p:nvGrpSpPr>
          <p:grpSpPr>
            <a:xfrm>
              <a:off x="14751124" y="0"/>
              <a:ext cx="6889676" cy="6889676"/>
              <a:chOff x="0" y="0"/>
              <a:chExt cx="812800" cy="812800"/>
            </a:xfrm>
          </p:grpSpPr>
          <p:sp>
            <p:nvSpPr>
              <p:cNvPr id="15" name="Freeform 1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A78B8"/>
              </a:solidFill>
            </p:spPr>
            <p:txBody>
              <a:bodyPr/>
              <a:lstStyle/>
              <a:p>
                <a:endParaRPr lang="en-AU"/>
              </a:p>
            </p:txBody>
          </p:sp>
          <p:sp>
            <p:nvSpPr>
              <p:cNvPr id="16" name="TextBox 16"/>
              <p:cNvSpPr txBox="1"/>
              <p:nvPr/>
            </p:nvSpPr>
            <p:spPr>
              <a:xfrm>
                <a:off x="76200" y="28575"/>
                <a:ext cx="660400" cy="708025"/>
              </a:xfrm>
              <a:prstGeom prst="rect">
                <a:avLst/>
              </a:prstGeom>
            </p:spPr>
            <p:txBody>
              <a:bodyPr lIns="50800" tIns="50800" rIns="50800" bIns="50800" rtlCol="0" anchor="ctr"/>
              <a:lstStyle/>
              <a:p>
                <a:pPr algn="ctr">
                  <a:lnSpc>
                    <a:spcPts val="3492"/>
                  </a:lnSpc>
                </a:pPr>
                <a:endParaRPr/>
              </a:p>
            </p:txBody>
          </p:sp>
        </p:grpSp>
        <p:sp>
          <p:nvSpPr>
            <p:cNvPr id="17" name="TextBox 17"/>
            <p:cNvSpPr txBox="1"/>
            <p:nvPr/>
          </p:nvSpPr>
          <p:spPr>
            <a:xfrm>
              <a:off x="16315405" y="1018896"/>
              <a:ext cx="4156993" cy="833325"/>
            </a:xfrm>
            <a:prstGeom prst="rect">
              <a:avLst/>
            </a:prstGeom>
          </p:spPr>
          <p:txBody>
            <a:bodyPr wrap="square" lIns="0" tIns="0" rIns="0" bIns="0" rtlCol="0" anchor="t">
              <a:spAutoFit/>
            </a:bodyPr>
            <a:lstStyle/>
            <a:p>
              <a:pPr algn="ctr">
                <a:lnSpc>
                  <a:spcPts val="5245"/>
                </a:lnSpc>
              </a:pPr>
              <a:r>
                <a:rPr lang="en-US" sz="3746" dirty="0">
                  <a:solidFill>
                    <a:srgbClr val="FEFEFE"/>
                  </a:solidFill>
                  <a:latin typeface="Canva Sans"/>
                </a:rPr>
                <a:t>Third Round</a:t>
              </a:r>
            </a:p>
          </p:txBody>
        </p:sp>
        <p:sp>
          <p:nvSpPr>
            <p:cNvPr id="18" name="TextBox 18"/>
            <p:cNvSpPr txBox="1"/>
            <p:nvPr/>
          </p:nvSpPr>
          <p:spPr>
            <a:xfrm>
              <a:off x="15256306" y="2608039"/>
              <a:ext cx="5879313" cy="2773015"/>
            </a:xfrm>
            <a:prstGeom prst="rect">
              <a:avLst/>
            </a:prstGeom>
          </p:spPr>
          <p:txBody>
            <a:bodyPr lIns="0" tIns="0" rIns="0" bIns="0" rtlCol="0" anchor="t">
              <a:spAutoFit/>
            </a:bodyPr>
            <a:lstStyle/>
            <a:p>
              <a:pPr algn="ctr">
                <a:lnSpc>
                  <a:spcPts val="5604"/>
                </a:lnSpc>
              </a:pPr>
              <a:r>
                <a:rPr lang="en-US" sz="4003">
                  <a:solidFill>
                    <a:srgbClr val="FEFEFE"/>
                  </a:solidFill>
                  <a:latin typeface="Canva Sans Bold"/>
                </a:rPr>
                <a:t>In what direction are </a:t>
              </a:r>
              <a:r>
                <a:rPr lang="en-US" sz="4003">
                  <a:solidFill>
                    <a:srgbClr val="FAD02C"/>
                  </a:solidFill>
                  <a:latin typeface="Canva Sans Bold"/>
                </a:rPr>
                <a:t>WE </a:t>
              </a:r>
              <a:r>
                <a:rPr lang="en-US" sz="4003">
                  <a:solidFill>
                    <a:srgbClr val="FEFEFE"/>
                  </a:solidFill>
                  <a:latin typeface="Canva Sans Bold"/>
                </a:rPr>
                <a:t>being led by the Spirit? </a:t>
              </a: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8260"/>
            <a:ext cx="2505685" cy="1157811"/>
          </a:xfrm>
          <a:custGeom>
            <a:avLst/>
            <a:gdLst/>
            <a:ahLst/>
            <a:cxnLst/>
            <a:rect l="l" t="t" r="r" b="b"/>
            <a:pathLst>
              <a:path w="2505685" h="1157811">
                <a:moveTo>
                  <a:pt x="0" y="0"/>
                </a:moveTo>
                <a:lnTo>
                  <a:pt x="2505685" y="0"/>
                </a:lnTo>
                <a:lnTo>
                  <a:pt x="2505685" y="1157812"/>
                </a:lnTo>
                <a:lnTo>
                  <a:pt x="0" y="1157812"/>
                </a:lnTo>
                <a:lnTo>
                  <a:pt x="0" y="0"/>
                </a:lnTo>
                <a:close/>
              </a:path>
            </a:pathLst>
          </a:custGeom>
          <a:blipFill>
            <a:blip r:embed="rId2"/>
            <a:stretch>
              <a:fillRect/>
            </a:stretch>
          </a:blipFill>
        </p:spPr>
        <p:txBody>
          <a:bodyPr/>
          <a:lstStyle/>
          <a:p>
            <a:endParaRPr lang="en-AU"/>
          </a:p>
        </p:txBody>
      </p:sp>
      <p:sp>
        <p:nvSpPr>
          <p:cNvPr id="3" name="TextBox 3"/>
          <p:cNvSpPr txBox="1"/>
          <p:nvPr/>
        </p:nvSpPr>
        <p:spPr>
          <a:xfrm>
            <a:off x="1028700" y="2392876"/>
            <a:ext cx="16165491" cy="6315570"/>
          </a:xfrm>
          <a:prstGeom prst="rect">
            <a:avLst/>
          </a:prstGeom>
        </p:spPr>
        <p:txBody>
          <a:bodyPr lIns="0" tIns="0" rIns="0" bIns="0" rtlCol="0" anchor="t">
            <a:spAutoFit/>
          </a:bodyPr>
          <a:lstStyle/>
          <a:p>
            <a:pPr marL="760976" lvl="1" indent="-380488" algn="l">
              <a:lnSpc>
                <a:spcPts val="8494"/>
              </a:lnSpc>
              <a:buFont typeface="Arial"/>
              <a:buChar char="•"/>
            </a:pPr>
            <a:r>
              <a:rPr lang="en-US" sz="3524" dirty="0">
                <a:solidFill>
                  <a:srgbClr val="5A78B8"/>
                </a:solidFill>
                <a:latin typeface="Canva Sans Bold"/>
              </a:rPr>
              <a:t>Everyone takes equal turns to share</a:t>
            </a:r>
          </a:p>
          <a:p>
            <a:pPr marL="760976" lvl="1" indent="-380488" algn="l">
              <a:lnSpc>
                <a:spcPts val="8494"/>
              </a:lnSpc>
              <a:buFont typeface="Arial"/>
              <a:buChar char="•"/>
            </a:pPr>
            <a:r>
              <a:rPr lang="en-US" sz="3524" dirty="0">
                <a:solidFill>
                  <a:srgbClr val="5A78B8"/>
                </a:solidFill>
                <a:latin typeface="Canva Sans Bold"/>
              </a:rPr>
              <a:t>Allow 2/3 minutes of sharing per person </a:t>
            </a:r>
          </a:p>
          <a:p>
            <a:pPr marL="760976" lvl="1" indent="-380488" algn="l">
              <a:lnSpc>
                <a:spcPts val="8494"/>
              </a:lnSpc>
              <a:buFont typeface="Arial"/>
              <a:buChar char="•"/>
            </a:pPr>
            <a:r>
              <a:rPr lang="en-US" sz="3524" dirty="0">
                <a:solidFill>
                  <a:srgbClr val="5A78B8"/>
                </a:solidFill>
                <a:latin typeface="Canva Sans Bold"/>
              </a:rPr>
              <a:t>There is no discussion and no response  </a:t>
            </a:r>
          </a:p>
          <a:p>
            <a:pPr marL="760976" lvl="1" indent="-380488" algn="l">
              <a:lnSpc>
                <a:spcPts val="8494"/>
              </a:lnSpc>
              <a:buFont typeface="Arial"/>
              <a:buChar char="•"/>
            </a:pPr>
            <a:r>
              <a:rPr lang="en-US" sz="3524" dirty="0">
                <a:solidFill>
                  <a:srgbClr val="5A78B8"/>
                </a:solidFill>
                <a:latin typeface="Canva Sans Bold"/>
              </a:rPr>
              <a:t>Once everyone at the small table has shared the fruits of their prayer there will be 2 minutes for silence before moving to round 2</a:t>
            </a:r>
          </a:p>
          <a:p>
            <a:pPr marL="760976" lvl="1" indent="-380488" algn="l">
              <a:lnSpc>
                <a:spcPts val="8494"/>
              </a:lnSpc>
              <a:buFont typeface="Arial"/>
              <a:buChar char="•"/>
            </a:pPr>
            <a:r>
              <a:rPr lang="en-US" sz="3524" dirty="0">
                <a:solidFill>
                  <a:srgbClr val="5A78B8"/>
                </a:solidFill>
                <a:latin typeface="Canva Sans Bold"/>
              </a:rPr>
              <a:t>Each person shares with the group - begin with </a:t>
            </a:r>
            <a:r>
              <a:rPr lang="en-US" sz="3524" dirty="0">
                <a:solidFill>
                  <a:srgbClr val="5A78B8"/>
                </a:solidFill>
                <a:latin typeface="Canva Sans Bold Italics"/>
              </a:rPr>
              <a:t>“In my prayer....”  </a:t>
            </a:r>
            <a:r>
              <a:rPr lang="en-US" sz="3524" dirty="0">
                <a:solidFill>
                  <a:srgbClr val="5A78B8"/>
                </a:solidFill>
                <a:latin typeface="Canva Sans Bold"/>
              </a:rPr>
              <a:t>   </a:t>
            </a:r>
          </a:p>
        </p:txBody>
      </p:sp>
      <p:sp>
        <p:nvSpPr>
          <p:cNvPr id="4" name="TextBox 4"/>
          <p:cNvSpPr txBox="1"/>
          <p:nvPr/>
        </p:nvSpPr>
        <p:spPr>
          <a:xfrm>
            <a:off x="1028700" y="1225053"/>
            <a:ext cx="16230600" cy="1087862"/>
          </a:xfrm>
          <a:prstGeom prst="rect">
            <a:avLst/>
          </a:prstGeom>
        </p:spPr>
        <p:txBody>
          <a:bodyPr lIns="0" tIns="0" rIns="0" bIns="0" rtlCol="0" anchor="t">
            <a:spAutoFit/>
          </a:bodyPr>
          <a:lstStyle/>
          <a:p>
            <a:pPr algn="l">
              <a:lnSpc>
                <a:spcPts val="8786"/>
              </a:lnSpc>
            </a:pPr>
            <a:r>
              <a:rPr lang="en-US" sz="4000" dirty="0">
                <a:solidFill>
                  <a:srgbClr val="5A78B8"/>
                </a:solidFill>
                <a:latin typeface="Hatton Bold"/>
              </a:rPr>
              <a:t>Round</a:t>
            </a:r>
            <a:r>
              <a:rPr lang="en-US" sz="5400" dirty="0">
                <a:solidFill>
                  <a:srgbClr val="5A78B8"/>
                </a:solidFill>
                <a:latin typeface="Hatton Bold"/>
              </a:rPr>
              <a:t> 1: </a:t>
            </a:r>
            <a:r>
              <a:rPr lang="en-US" sz="6276" b="1" dirty="0">
                <a:solidFill>
                  <a:srgbClr val="5A78B8"/>
                </a:solidFill>
                <a:latin typeface="Hatton Bold"/>
              </a:rPr>
              <a:t>Sharing My Reflection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1239826"/>
            <a:ext cx="16869510" cy="1084912"/>
          </a:xfrm>
          <a:prstGeom prst="rect">
            <a:avLst/>
          </a:prstGeom>
        </p:spPr>
        <p:txBody>
          <a:bodyPr wrap="square" lIns="0" tIns="0" rIns="0" bIns="0" rtlCol="0" anchor="t">
            <a:spAutoFit/>
          </a:bodyPr>
          <a:lstStyle/>
          <a:p>
            <a:pPr algn="l">
              <a:lnSpc>
                <a:spcPts val="8792"/>
              </a:lnSpc>
            </a:pPr>
            <a:r>
              <a:rPr lang="en-US" sz="4000" dirty="0">
                <a:solidFill>
                  <a:srgbClr val="5A78B8"/>
                </a:solidFill>
                <a:latin typeface="Hatton Bold"/>
              </a:rPr>
              <a:t>Round 2: </a:t>
            </a:r>
            <a:r>
              <a:rPr lang="en-US" sz="6200" dirty="0">
                <a:solidFill>
                  <a:srgbClr val="5A78B8"/>
                </a:solidFill>
                <a:latin typeface="Hatton Bold"/>
              </a:rPr>
              <a:t>Reflecting On The Sharing</a:t>
            </a:r>
          </a:p>
        </p:txBody>
      </p:sp>
      <p:sp>
        <p:nvSpPr>
          <p:cNvPr id="3" name="TextBox 3"/>
          <p:cNvSpPr txBox="1"/>
          <p:nvPr/>
        </p:nvSpPr>
        <p:spPr>
          <a:xfrm>
            <a:off x="1028700" y="2510565"/>
            <a:ext cx="16869510" cy="7366625"/>
          </a:xfrm>
          <a:prstGeom prst="rect">
            <a:avLst/>
          </a:prstGeom>
        </p:spPr>
        <p:txBody>
          <a:bodyPr lIns="0" tIns="0" rIns="0" bIns="0" rtlCol="0" anchor="t">
            <a:spAutoFit/>
          </a:bodyPr>
          <a:lstStyle/>
          <a:p>
            <a:pPr marL="759967" lvl="1" indent="-379984" algn="l">
              <a:lnSpc>
                <a:spcPts val="6899"/>
              </a:lnSpc>
              <a:buFont typeface="Arial"/>
              <a:buChar char="•"/>
            </a:pPr>
            <a:r>
              <a:rPr lang="en-US" sz="3519">
                <a:solidFill>
                  <a:srgbClr val="5A78B8"/>
                </a:solidFill>
                <a:latin typeface="Canva Sans Bold"/>
              </a:rPr>
              <a:t>Participants share what struck them the most, what resonated during the time of silence.</a:t>
            </a:r>
          </a:p>
          <a:p>
            <a:pPr marL="759967" lvl="1" indent="-379984" algn="l">
              <a:lnSpc>
                <a:spcPts val="6899"/>
              </a:lnSpc>
              <a:buFont typeface="Arial"/>
              <a:buChar char="•"/>
            </a:pPr>
            <a:r>
              <a:rPr lang="en-US" sz="3519">
                <a:solidFill>
                  <a:srgbClr val="5A78B8"/>
                </a:solidFill>
                <a:latin typeface="Canva Sans Bold"/>
              </a:rPr>
              <a:t>Everyone takes equal turns to share, 2 minutes</a:t>
            </a:r>
          </a:p>
          <a:p>
            <a:pPr marL="759967" lvl="1" indent="-379984" algn="l">
              <a:lnSpc>
                <a:spcPts val="6899"/>
              </a:lnSpc>
              <a:buFont typeface="Arial"/>
              <a:buChar char="•"/>
            </a:pPr>
            <a:r>
              <a:rPr lang="en-US" sz="3519">
                <a:solidFill>
                  <a:srgbClr val="5A78B8"/>
                </a:solidFill>
                <a:latin typeface="Canva Sans Bold"/>
              </a:rPr>
              <a:t>Once again there is no discussion or responses to the conversation. </a:t>
            </a:r>
          </a:p>
          <a:p>
            <a:pPr marL="759967" lvl="1" indent="-379984" algn="l">
              <a:lnSpc>
                <a:spcPts val="6899"/>
              </a:lnSpc>
              <a:buFont typeface="Arial"/>
              <a:buChar char="•"/>
            </a:pPr>
            <a:r>
              <a:rPr lang="en-US" sz="3519">
                <a:solidFill>
                  <a:srgbClr val="5A78B8"/>
                </a:solidFill>
                <a:latin typeface="Canva Sans Bold"/>
              </a:rPr>
              <a:t>Respond to questions like: </a:t>
            </a:r>
          </a:p>
          <a:p>
            <a:pPr marL="1843973" lvl="3" indent="-460993" algn="l">
              <a:lnSpc>
                <a:spcPts val="4868"/>
              </a:lnSpc>
              <a:buFont typeface="Arial"/>
              <a:buChar char="￭"/>
            </a:pPr>
            <a:r>
              <a:rPr lang="en-US" sz="2846">
                <a:solidFill>
                  <a:srgbClr val="5A78B8"/>
                </a:solidFill>
                <a:latin typeface="Canva Sans Bold Italics"/>
              </a:rPr>
              <a:t>How was I affected by what I heard?</a:t>
            </a:r>
          </a:p>
          <a:p>
            <a:pPr marL="1843973" lvl="3" indent="-460993" algn="l">
              <a:lnSpc>
                <a:spcPts val="4868"/>
              </a:lnSpc>
              <a:buFont typeface="Arial"/>
              <a:buChar char="￭"/>
            </a:pPr>
            <a:r>
              <a:rPr lang="en-US" sz="2846">
                <a:solidFill>
                  <a:srgbClr val="5A78B8"/>
                </a:solidFill>
                <a:latin typeface="Canva Sans Bold Italics"/>
              </a:rPr>
              <a:t>Is there a comment or thread that is shared? </a:t>
            </a:r>
          </a:p>
          <a:p>
            <a:pPr marL="1843973" lvl="3" indent="-460993" algn="l">
              <a:lnSpc>
                <a:spcPts val="4868"/>
              </a:lnSpc>
              <a:buFont typeface="Arial"/>
              <a:buChar char="￭"/>
            </a:pPr>
            <a:r>
              <a:rPr lang="en-US" sz="2846">
                <a:solidFill>
                  <a:srgbClr val="5A78B8"/>
                </a:solidFill>
                <a:latin typeface="Canva Sans Bold Italics"/>
              </a:rPr>
              <a:t>Have I received any particular insight? </a:t>
            </a:r>
          </a:p>
          <a:p>
            <a:pPr marL="1843973" lvl="3" indent="-460993" algn="l">
              <a:lnSpc>
                <a:spcPts val="4868"/>
              </a:lnSpc>
              <a:buFont typeface="Arial"/>
              <a:buChar char="￭"/>
            </a:pPr>
            <a:r>
              <a:rPr lang="en-US" sz="2846">
                <a:solidFill>
                  <a:srgbClr val="5A78B8"/>
                </a:solidFill>
                <a:latin typeface="Canva Sans Bold Italics"/>
              </a:rPr>
              <a:t>Where did I experience a sense of harmony in what I was hearing from others?</a:t>
            </a:r>
          </a:p>
          <a:p>
            <a:pPr marL="1843973" lvl="3" indent="-460993" algn="l">
              <a:lnSpc>
                <a:spcPts val="4868"/>
              </a:lnSpc>
              <a:buFont typeface="Arial"/>
              <a:buChar char="￭"/>
            </a:pPr>
            <a:r>
              <a:rPr lang="en-US" sz="2846">
                <a:solidFill>
                  <a:srgbClr val="5A78B8"/>
                </a:solidFill>
                <a:latin typeface="Canva Sans Bold Italics"/>
              </a:rPr>
              <a:t>What am I feeling now?</a:t>
            </a:r>
            <a:r>
              <a:rPr lang="en-US" sz="2846">
                <a:solidFill>
                  <a:srgbClr val="5A78B8"/>
                </a:solidFill>
                <a:latin typeface="Canva Sans Bold"/>
              </a:rPr>
              <a:t>  </a:t>
            </a:r>
            <a:r>
              <a:rPr lang="en-US" sz="2846">
                <a:solidFill>
                  <a:srgbClr val="FFFFFF"/>
                </a:solidFill>
                <a:latin typeface="Canva Sans Bold"/>
              </a:rPr>
              <a:t> </a:t>
            </a:r>
          </a:p>
        </p:txBody>
      </p:sp>
      <p:sp>
        <p:nvSpPr>
          <p:cNvPr id="4" name="Freeform 4"/>
          <p:cNvSpPr/>
          <p:nvPr/>
        </p:nvSpPr>
        <p:spPr>
          <a:xfrm>
            <a:off x="0" y="8260"/>
            <a:ext cx="2505685" cy="1157811"/>
          </a:xfrm>
          <a:custGeom>
            <a:avLst/>
            <a:gdLst/>
            <a:ahLst/>
            <a:cxnLst/>
            <a:rect l="l" t="t" r="r" b="b"/>
            <a:pathLst>
              <a:path w="2505685" h="1157811">
                <a:moveTo>
                  <a:pt x="0" y="0"/>
                </a:moveTo>
                <a:lnTo>
                  <a:pt x="2505685" y="0"/>
                </a:lnTo>
                <a:lnTo>
                  <a:pt x="2505685" y="1157812"/>
                </a:lnTo>
                <a:lnTo>
                  <a:pt x="0" y="1157812"/>
                </a:lnTo>
                <a:lnTo>
                  <a:pt x="0" y="0"/>
                </a:lnTo>
                <a:close/>
              </a:path>
            </a:pathLst>
          </a:custGeom>
          <a:blipFill>
            <a:blip r:embed="rId2"/>
            <a:stretch>
              <a:fillRect/>
            </a:stretch>
          </a:blipFill>
        </p:spPr>
        <p:txBody>
          <a:bodyPr/>
          <a:lstStyle/>
          <a:p>
            <a:endParaRPr lang="en-AU"/>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8260"/>
            <a:ext cx="2505685" cy="1157811"/>
          </a:xfrm>
          <a:custGeom>
            <a:avLst/>
            <a:gdLst/>
            <a:ahLst/>
            <a:cxnLst/>
            <a:rect l="l" t="t" r="r" b="b"/>
            <a:pathLst>
              <a:path w="2505685" h="1157811">
                <a:moveTo>
                  <a:pt x="0" y="0"/>
                </a:moveTo>
                <a:lnTo>
                  <a:pt x="2505685" y="0"/>
                </a:lnTo>
                <a:lnTo>
                  <a:pt x="2505685" y="1157812"/>
                </a:lnTo>
                <a:lnTo>
                  <a:pt x="0" y="1157812"/>
                </a:lnTo>
                <a:lnTo>
                  <a:pt x="0" y="0"/>
                </a:lnTo>
                <a:close/>
              </a:path>
            </a:pathLst>
          </a:custGeom>
          <a:blipFill>
            <a:blip r:embed="rId2"/>
            <a:stretch>
              <a:fillRect/>
            </a:stretch>
          </a:blipFill>
        </p:spPr>
        <p:txBody>
          <a:bodyPr/>
          <a:lstStyle/>
          <a:p>
            <a:endParaRPr lang="en-AU"/>
          </a:p>
        </p:txBody>
      </p:sp>
      <p:sp>
        <p:nvSpPr>
          <p:cNvPr id="3" name="TextBox 3"/>
          <p:cNvSpPr txBox="1"/>
          <p:nvPr/>
        </p:nvSpPr>
        <p:spPr>
          <a:xfrm>
            <a:off x="1108777" y="2331237"/>
            <a:ext cx="17049750" cy="9082145"/>
          </a:xfrm>
          <a:prstGeom prst="rect">
            <a:avLst/>
          </a:prstGeom>
        </p:spPr>
        <p:txBody>
          <a:bodyPr wrap="square" lIns="0" tIns="0" rIns="0" bIns="0" rtlCol="0" anchor="t">
            <a:spAutoFit/>
          </a:bodyPr>
          <a:lstStyle/>
          <a:p>
            <a:pPr marL="759967" lvl="1" indent="-379984" algn="l">
              <a:lnSpc>
                <a:spcPts val="8729"/>
              </a:lnSpc>
              <a:buFont typeface="Arial"/>
              <a:buChar char="•"/>
            </a:pPr>
            <a:r>
              <a:rPr lang="en-US" sz="3519" dirty="0">
                <a:solidFill>
                  <a:srgbClr val="5A78B8"/>
                </a:solidFill>
                <a:latin typeface="Canva Sans Bold"/>
              </a:rPr>
              <a:t>Participants are not obliged to speak and can speak spontaneously. </a:t>
            </a:r>
          </a:p>
          <a:p>
            <a:pPr marL="759967" lvl="1" indent="-379984" algn="l">
              <a:lnSpc>
                <a:spcPts val="8729"/>
              </a:lnSpc>
              <a:buFont typeface="Arial"/>
              <a:buChar char="•"/>
            </a:pPr>
            <a:r>
              <a:rPr lang="en-US" sz="3519" dirty="0">
                <a:solidFill>
                  <a:srgbClr val="5A78B8"/>
                </a:solidFill>
                <a:latin typeface="Canva Sans Bold"/>
              </a:rPr>
              <a:t>Participants are invited to share what seems to be resonating in the conversation from the group. </a:t>
            </a:r>
          </a:p>
          <a:p>
            <a:pPr marL="759967" lvl="1" indent="-379984" algn="l">
              <a:lnSpc>
                <a:spcPts val="8729"/>
              </a:lnSpc>
              <a:buFont typeface="Arial"/>
              <a:buChar char="•"/>
            </a:pPr>
            <a:r>
              <a:rPr lang="en-US" sz="3519" dirty="0">
                <a:solidFill>
                  <a:srgbClr val="5A78B8"/>
                </a:solidFill>
                <a:latin typeface="Canva Sans Bold"/>
              </a:rPr>
              <a:t>What shared discernment has emerged? Where is the Holy Spirit calling us to go? </a:t>
            </a:r>
          </a:p>
          <a:p>
            <a:pPr marL="759967" lvl="1" indent="-379984" algn="l">
              <a:lnSpc>
                <a:spcPts val="8729"/>
              </a:lnSpc>
              <a:buFont typeface="Arial"/>
              <a:buChar char="•"/>
            </a:pPr>
            <a:r>
              <a:rPr lang="en-US" sz="3519" dirty="0">
                <a:solidFill>
                  <a:srgbClr val="5A78B8"/>
                </a:solidFill>
                <a:latin typeface="Canva Sans Bold"/>
              </a:rPr>
              <a:t>Allow 15 minutes of small group conversation.</a:t>
            </a:r>
          </a:p>
          <a:p>
            <a:pPr marL="759967" lvl="1" indent="-379984" algn="l">
              <a:lnSpc>
                <a:spcPts val="8729"/>
              </a:lnSpc>
              <a:buFont typeface="Arial"/>
              <a:buChar char="•"/>
            </a:pPr>
            <a:r>
              <a:rPr lang="en-US" sz="3519" dirty="0">
                <a:solidFill>
                  <a:srgbClr val="5A78B8"/>
                </a:solidFill>
                <a:latin typeface="Canva Sans Bold"/>
              </a:rPr>
              <a:t>Conclude this round with a ‘Glory Be’.</a:t>
            </a:r>
          </a:p>
          <a:p>
            <a:pPr algn="l">
              <a:lnSpc>
                <a:spcPts val="12895"/>
              </a:lnSpc>
            </a:pPr>
            <a:endParaRPr lang="en-US" sz="3519" dirty="0">
              <a:solidFill>
                <a:srgbClr val="5A78B8"/>
              </a:solidFill>
              <a:latin typeface="Canva Sans Bold"/>
            </a:endParaRPr>
          </a:p>
        </p:txBody>
      </p:sp>
      <p:sp>
        <p:nvSpPr>
          <p:cNvPr id="4" name="TextBox 4"/>
          <p:cNvSpPr txBox="1"/>
          <p:nvPr/>
        </p:nvSpPr>
        <p:spPr>
          <a:xfrm>
            <a:off x="1009650" y="1314077"/>
            <a:ext cx="17049750" cy="1087990"/>
          </a:xfrm>
          <a:prstGeom prst="rect">
            <a:avLst/>
          </a:prstGeom>
        </p:spPr>
        <p:txBody>
          <a:bodyPr wrap="square" lIns="0" tIns="0" rIns="0" bIns="0" rtlCol="0" anchor="t">
            <a:spAutoFit/>
          </a:bodyPr>
          <a:lstStyle/>
          <a:p>
            <a:pPr algn="l">
              <a:lnSpc>
                <a:spcPts val="8792"/>
              </a:lnSpc>
            </a:pPr>
            <a:r>
              <a:rPr lang="en-US" sz="4000" dirty="0">
                <a:solidFill>
                  <a:srgbClr val="5A78B8"/>
                </a:solidFill>
                <a:latin typeface="Hatton Bold"/>
              </a:rPr>
              <a:t>Round 3: </a:t>
            </a:r>
            <a:r>
              <a:rPr lang="en-US" sz="6280" dirty="0">
                <a:solidFill>
                  <a:srgbClr val="5A78B8"/>
                </a:solidFill>
                <a:latin typeface="Hatton Bold"/>
              </a:rPr>
              <a:t>What is the group saying?</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1057057" y="3470586"/>
            <a:ext cx="2641284" cy="5153725"/>
          </a:xfrm>
          <a:custGeom>
            <a:avLst/>
            <a:gdLst/>
            <a:ahLst/>
            <a:cxnLst/>
            <a:rect l="l" t="t" r="r" b="b"/>
            <a:pathLst>
              <a:path w="2641284" h="5153725">
                <a:moveTo>
                  <a:pt x="0" y="0"/>
                </a:moveTo>
                <a:lnTo>
                  <a:pt x="2641285" y="0"/>
                </a:lnTo>
                <a:lnTo>
                  <a:pt x="2641285" y="5153726"/>
                </a:lnTo>
                <a:lnTo>
                  <a:pt x="0" y="515372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AU"/>
          </a:p>
        </p:txBody>
      </p:sp>
      <p:sp>
        <p:nvSpPr>
          <p:cNvPr id="3" name="Freeform 3"/>
          <p:cNvSpPr/>
          <p:nvPr/>
        </p:nvSpPr>
        <p:spPr>
          <a:xfrm>
            <a:off x="3716784" y="3470586"/>
            <a:ext cx="5097503" cy="5153725"/>
          </a:xfrm>
          <a:custGeom>
            <a:avLst/>
            <a:gdLst/>
            <a:ahLst/>
            <a:cxnLst/>
            <a:rect l="l" t="t" r="r" b="b"/>
            <a:pathLst>
              <a:path w="5097503" h="5153725">
                <a:moveTo>
                  <a:pt x="0" y="0"/>
                </a:moveTo>
                <a:lnTo>
                  <a:pt x="5097503" y="0"/>
                </a:lnTo>
                <a:lnTo>
                  <a:pt x="5097503" y="5153726"/>
                </a:lnTo>
                <a:lnTo>
                  <a:pt x="0" y="5153726"/>
                </a:lnTo>
                <a:lnTo>
                  <a:pt x="0" y="0"/>
                </a:lnTo>
                <a:close/>
              </a:path>
            </a:pathLst>
          </a:custGeom>
          <a:blipFill>
            <a:blip r:embed="rId4">
              <a:alphaModFix amt="96000"/>
              <a:extLst>
                <a:ext uri="{96DAC541-7B7A-43D3-8B79-37D633B846F1}">
                  <asvg:svgBlip xmlns:asvg="http://schemas.microsoft.com/office/drawing/2016/SVG/main" r:embed="rId5"/>
                </a:ext>
              </a:extLst>
            </a:blip>
            <a:stretch>
              <a:fillRect/>
            </a:stretch>
          </a:blipFill>
        </p:spPr>
        <p:txBody>
          <a:bodyPr/>
          <a:lstStyle/>
          <a:p>
            <a:endParaRPr lang="en-AU"/>
          </a:p>
        </p:txBody>
      </p:sp>
      <p:sp>
        <p:nvSpPr>
          <p:cNvPr id="4" name="TextBox 4"/>
          <p:cNvSpPr txBox="1"/>
          <p:nvPr/>
        </p:nvSpPr>
        <p:spPr>
          <a:xfrm>
            <a:off x="1028700" y="847725"/>
            <a:ext cx="16390948" cy="1552474"/>
          </a:xfrm>
          <a:prstGeom prst="rect">
            <a:avLst/>
          </a:prstGeom>
        </p:spPr>
        <p:txBody>
          <a:bodyPr lIns="0" tIns="0" rIns="0" bIns="0" rtlCol="0" anchor="t">
            <a:spAutoFit/>
          </a:bodyPr>
          <a:lstStyle/>
          <a:p>
            <a:pPr marL="0" lvl="0" indent="0" algn="l">
              <a:lnSpc>
                <a:spcPts val="11700"/>
              </a:lnSpc>
              <a:spcBef>
                <a:spcPct val="0"/>
              </a:spcBef>
            </a:pPr>
            <a:r>
              <a:rPr lang="en-US" sz="9000" spc="-270">
                <a:solidFill>
                  <a:srgbClr val="004AAD"/>
                </a:solidFill>
                <a:latin typeface="Hatton"/>
              </a:rPr>
              <a:t>On your table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2761919" y="5535934"/>
            <a:ext cx="12764162" cy="1566445"/>
          </a:xfrm>
          <a:prstGeom prst="rect">
            <a:avLst/>
          </a:prstGeom>
        </p:spPr>
        <p:txBody>
          <a:bodyPr lIns="0" tIns="0" rIns="0" bIns="0" rtlCol="0" anchor="t">
            <a:spAutoFit/>
          </a:bodyPr>
          <a:lstStyle/>
          <a:p>
            <a:pPr algn="ctr">
              <a:lnSpc>
                <a:spcPts val="12880"/>
              </a:lnSpc>
            </a:pPr>
            <a:r>
              <a:rPr lang="en-US" sz="9200">
                <a:solidFill>
                  <a:srgbClr val="EB6638"/>
                </a:solidFill>
                <a:latin typeface="Canva Sans Bold"/>
              </a:rPr>
              <a:t>INSERT PRAYER HERE</a:t>
            </a:r>
            <a:r>
              <a:rPr lang="en-US" sz="9200">
                <a:solidFill>
                  <a:srgbClr val="000000"/>
                </a:solidFill>
                <a:latin typeface="Canva Sans Bold"/>
              </a:rPr>
              <a:t> </a:t>
            </a:r>
          </a:p>
        </p:txBody>
      </p:sp>
      <p:grpSp>
        <p:nvGrpSpPr>
          <p:cNvPr id="3" name="Group 3"/>
          <p:cNvGrpSpPr/>
          <p:nvPr/>
        </p:nvGrpSpPr>
        <p:grpSpPr>
          <a:xfrm>
            <a:off x="1028700" y="1028700"/>
            <a:ext cx="7285800" cy="1616506"/>
            <a:chOff x="0" y="0"/>
            <a:chExt cx="9714400" cy="2155341"/>
          </a:xfrm>
        </p:grpSpPr>
        <p:sp>
          <p:nvSpPr>
            <p:cNvPr id="4" name="Freeform 4"/>
            <p:cNvSpPr/>
            <p:nvPr/>
          </p:nvSpPr>
          <p:spPr>
            <a:xfrm>
              <a:off x="0" y="0"/>
              <a:ext cx="9714400" cy="2155341"/>
            </a:xfrm>
            <a:custGeom>
              <a:avLst/>
              <a:gdLst/>
              <a:ahLst/>
              <a:cxnLst/>
              <a:rect l="l" t="t" r="r" b="b"/>
              <a:pathLst>
                <a:path w="9714400" h="2155341">
                  <a:moveTo>
                    <a:pt x="0" y="0"/>
                  </a:moveTo>
                  <a:lnTo>
                    <a:pt x="9714400" y="0"/>
                  </a:lnTo>
                  <a:lnTo>
                    <a:pt x="9714400" y="2155341"/>
                  </a:lnTo>
                  <a:lnTo>
                    <a:pt x="0" y="2155341"/>
                  </a:lnTo>
                  <a:lnTo>
                    <a:pt x="0" y="0"/>
                  </a:lnTo>
                  <a:close/>
                </a:path>
              </a:pathLst>
            </a:custGeom>
            <a:blipFill>
              <a:blip r:embed="rId2">
                <a:extLst>
                  <a:ext uri="{96DAC541-7B7A-43D3-8B79-37D633B846F1}">
                    <asvg:svgBlip xmlns:asvg="http://schemas.microsoft.com/office/drawing/2016/SVG/main" r:embed="rId3"/>
                  </a:ext>
                </a:extLst>
              </a:blip>
              <a:stretch>
                <a:fillRect b="-312965"/>
              </a:stretch>
            </a:blipFill>
          </p:spPr>
          <p:txBody>
            <a:bodyPr/>
            <a:lstStyle/>
            <a:p>
              <a:endParaRPr lang="en-AU"/>
            </a:p>
          </p:txBody>
        </p:sp>
        <p:sp>
          <p:nvSpPr>
            <p:cNvPr id="5" name="TextBox 5"/>
            <p:cNvSpPr txBox="1"/>
            <p:nvPr/>
          </p:nvSpPr>
          <p:spPr>
            <a:xfrm>
              <a:off x="222040" y="162799"/>
              <a:ext cx="1617530" cy="1756674"/>
            </a:xfrm>
            <a:prstGeom prst="rect">
              <a:avLst/>
            </a:prstGeom>
          </p:spPr>
          <p:txBody>
            <a:bodyPr lIns="0" tIns="0" rIns="0" bIns="0" rtlCol="0" anchor="t">
              <a:spAutoFit/>
            </a:bodyPr>
            <a:lstStyle/>
            <a:p>
              <a:pPr algn="ctr">
                <a:lnSpc>
                  <a:spcPts val="5352"/>
                </a:lnSpc>
              </a:pPr>
              <a:r>
                <a:rPr lang="en-US" sz="3823">
                  <a:solidFill>
                    <a:srgbClr val="FFFFFF"/>
                  </a:solidFill>
                  <a:latin typeface="Canva Sans Bold"/>
                </a:rPr>
                <a:t>Step</a:t>
              </a:r>
            </a:p>
            <a:p>
              <a:pPr algn="ctr">
                <a:lnSpc>
                  <a:spcPts val="5352"/>
                </a:lnSpc>
              </a:pPr>
              <a:r>
                <a:rPr lang="en-US" sz="3823">
                  <a:solidFill>
                    <a:srgbClr val="FFFFFF"/>
                  </a:solidFill>
                  <a:latin typeface="Canva Sans Bold"/>
                </a:rPr>
                <a:t>1</a:t>
              </a:r>
            </a:p>
          </p:txBody>
        </p:sp>
        <p:sp>
          <p:nvSpPr>
            <p:cNvPr id="6" name="TextBox 6"/>
            <p:cNvSpPr txBox="1"/>
            <p:nvPr/>
          </p:nvSpPr>
          <p:spPr>
            <a:xfrm>
              <a:off x="2561122" y="505817"/>
              <a:ext cx="6629984" cy="851695"/>
            </a:xfrm>
            <a:prstGeom prst="rect">
              <a:avLst/>
            </a:prstGeom>
          </p:spPr>
          <p:txBody>
            <a:bodyPr lIns="0" tIns="0" rIns="0" bIns="0" rtlCol="0" anchor="t">
              <a:spAutoFit/>
            </a:bodyPr>
            <a:lstStyle/>
            <a:p>
              <a:pPr algn="ctr">
                <a:lnSpc>
                  <a:spcPts val="5352"/>
                </a:lnSpc>
                <a:spcBef>
                  <a:spcPct val="0"/>
                </a:spcBef>
              </a:pPr>
              <a:r>
                <a:rPr lang="en-US" sz="3823">
                  <a:solidFill>
                    <a:srgbClr val="FFFFFF"/>
                  </a:solidFill>
                  <a:latin typeface="Canva Sans Bold"/>
                </a:rPr>
                <a:t>PRAY TOGETHER</a:t>
              </a: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28700" y="1028700"/>
            <a:ext cx="7285800" cy="1616506"/>
            <a:chOff x="0" y="0"/>
            <a:chExt cx="9714400" cy="2155341"/>
          </a:xfrm>
        </p:grpSpPr>
        <p:sp>
          <p:nvSpPr>
            <p:cNvPr id="3" name="Freeform 3"/>
            <p:cNvSpPr/>
            <p:nvPr/>
          </p:nvSpPr>
          <p:spPr>
            <a:xfrm>
              <a:off x="0" y="0"/>
              <a:ext cx="9714400" cy="2155341"/>
            </a:xfrm>
            <a:custGeom>
              <a:avLst/>
              <a:gdLst/>
              <a:ahLst/>
              <a:cxnLst/>
              <a:rect l="l" t="t" r="r" b="b"/>
              <a:pathLst>
                <a:path w="9714400" h="2155341">
                  <a:moveTo>
                    <a:pt x="0" y="0"/>
                  </a:moveTo>
                  <a:lnTo>
                    <a:pt x="9714400" y="0"/>
                  </a:lnTo>
                  <a:lnTo>
                    <a:pt x="9714400" y="2155341"/>
                  </a:lnTo>
                  <a:lnTo>
                    <a:pt x="0" y="2155341"/>
                  </a:lnTo>
                  <a:lnTo>
                    <a:pt x="0" y="0"/>
                  </a:lnTo>
                  <a:close/>
                </a:path>
              </a:pathLst>
            </a:custGeom>
            <a:blipFill>
              <a:blip r:embed="rId2">
                <a:extLst>
                  <a:ext uri="{96DAC541-7B7A-43D3-8B79-37D633B846F1}">
                    <asvg:svgBlip xmlns:asvg="http://schemas.microsoft.com/office/drawing/2016/SVG/main" r:embed="rId3"/>
                  </a:ext>
                </a:extLst>
              </a:blip>
              <a:stretch>
                <a:fillRect b="-312965"/>
              </a:stretch>
            </a:blipFill>
          </p:spPr>
          <p:txBody>
            <a:bodyPr/>
            <a:lstStyle/>
            <a:p>
              <a:endParaRPr lang="en-AU"/>
            </a:p>
          </p:txBody>
        </p:sp>
        <p:sp>
          <p:nvSpPr>
            <p:cNvPr id="4" name="TextBox 4"/>
            <p:cNvSpPr txBox="1"/>
            <p:nvPr/>
          </p:nvSpPr>
          <p:spPr>
            <a:xfrm>
              <a:off x="222040" y="162799"/>
              <a:ext cx="1617530" cy="1756674"/>
            </a:xfrm>
            <a:prstGeom prst="rect">
              <a:avLst/>
            </a:prstGeom>
          </p:spPr>
          <p:txBody>
            <a:bodyPr lIns="0" tIns="0" rIns="0" bIns="0" rtlCol="0" anchor="t">
              <a:spAutoFit/>
            </a:bodyPr>
            <a:lstStyle/>
            <a:p>
              <a:pPr algn="ctr">
                <a:lnSpc>
                  <a:spcPts val="5352"/>
                </a:lnSpc>
              </a:pPr>
              <a:r>
                <a:rPr lang="en-US" sz="3823">
                  <a:solidFill>
                    <a:srgbClr val="FFFFFF"/>
                  </a:solidFill>
                  <a:latin typeface="Canva Sans Bold"/>
                </a:rPr>
                <a:t>Step </a:t>
              </a:r>
            </a:p>
            <a:p>
              <a:pPr algn="ctr">
                <a:lnSpc>
                  <a:spcPts val="5352"/>
                </a:lnSpc>
              </a:pPr>
              <a:r>
                <a:rPr lang="en-US" sz="3823">
                  <a:solidFill>
                    <a:srgbClr val="FFFFFF"/>
                  </a:solidFill>
                  <a:latin typeface="Canva Sans Bold"/>
                </a:rPr>
                <a:t>2</a:t>
              </a:r>
            </a:p>
          </p:txBody>
        </p:sp>
        <p:sp>
          <p:nvSpPr>
            <p:cNvPr id="5" name="TextBox 5"/>
            <p:cNvSpPr txBox="1"/>
            <p:nvPr/>
          </p:nvSpPr>
          <p:spPr>
            <a:xfrm>
              <a:off x="2561122" y="505817"/>
              <a:ext cx="6629984" cy="851695"/>
            </a:xfrm>
            <a:prstGeom prst="rect">
              <a:avLst/>
            </a:prstGeom>
          </p:spPr>
          <p:txBody>
            <a:bodyPr lIns="0" tIns="0" rIns="0" bIns="0" rtlCol="0" anchor="t">
              <a:spAutoFit/>
            </a:bodyPr>
            <a:lstStyle/>
            <a:p>
              <a:pPr algn="ctr">
                <a:lnSpc>
                  <a:spcPts val="5352"/>
                </a:lnSpc>
                <a:spcBef>
                  <a:spcPct val="0"/>
                </a:spcBef>
              </a:pPr>
              <a:r>
                <a:rPr lang="en-US" sz="3823">
                  <a:solidFill>
                    <a:srgbClr val="FFFFFF"/>
                  </a:solidFill>
                  <a:latin typeface="Canva Sans Bold"/>
                </a:rPr>
                <a:t>TIME TO REFLECT</a:t>
              </a:r>
            </a:p>
          </p:txBody>
        </p:sp>
      </p:grpSp>
      <p:sp>
        <p:nvSpPr>
          <p:cNvPr id="6" name="Freeform 6"/>
          <p:cNvSpPr/>
          <p:nvPr/>
        </p:nvSpPr>
        <p:spPr>
          <a:xfrm>
            <a:off x="9465183" y="-452628"/>
            <a:ext cx="8822817" cy="11192256"/>
          </a:xfrm>
          <a:custGeom>
            <a:avLst/>
            <a:gdLst/>
            <a:ahLst/>
            <a:cxnLst/>
            <a:rect l="l" t="t" r="r" b="b"/>
            <a:pathLst>
              <a:path w="8822817" h="11192256">
                <a:moveTo>
                  <a:pt x="0" y="0"/>
                </a:moveTo>
                <a:lnTo>
                  <a:pt x="8822817" y="0"/>
                </a:lnTo>
                <a:lnTo>
                  <a:pt x="8822817" y="11192256"/>
                </a:lnTo>
                <a:lnTo>
                  <a:pt x="0" y="11192256"/>
                </a:lnTo>
                <a:lnTo>
                  <a:pt x="0" y="0"/>
                </a:lnTo>
                <a:close/>
              </a:path>
            </a:pathLst>
          </a:custGeom>
          <a:blipFill>
            <a:blip r:embed="rId4"/>
            <a:stretch>
              <a:fillRect t="-2553" b="-2553"/>
            </a:stretch>
          </a:blipFill>
        </p:spPr>
        <p:txBody>
          <a:bodyPr/>
          <a:lstStyle/>
          <a:p>
            <a:endParaRPr lang="en-AU"/>
          </a:p>
        </p:txBody>
      </p:sp>
      <p:sp>
        <p:nvSpPr>
          <p:cNvPr id="7" name="TextBox 7"/>
          <p:cNvSpPr txBox="1"/>
          <p:nvPr/>
        </p:nvSpPr>
        <p:spPr>
          <a:xfrm>
            <a:off x="1371600" y="3735918"/>
            <a:ext cx="6680372" cy="3905877"/>
          </a:xfrm>
          <a:prstGeom prst="rect">
            <a:avLst/>
          </a:prstGeom>
        </p:spPr>
        <p:txBody>
          <a:bodyPr lIns="0" tIns="0" rIns="0" bIns="0" rtlCol="0" anchor="t">
            <a:spAutoFit/>
          </a:bodyPr>
          <a:lstStyle/>
          <a:p>
            <a:pPr algn="ctr">
              <a:lnSpc>
                <a:spcPts val="10719"/>
              </a:lnSpc>
            </a:pPr>
            <a:r>
              <a:rPr lang="en-US" sz="4000" dirty="0">
                <a:solidFill>
                  <a:srgbClr val="EB6638"/>
                </a:solidFill>
                <a:latin typeface="Canva Sans Bold"/>
              </a:rPr>
              <a:t>Reflect on the Prayer and the question/s being considered at this session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3465826"/>
            <a:ext cx="18288000" cy="6430101"/>
            <a:chOff x="0" y="0"/>
            <a:chExt cx="4816593" cy="1693525"/>
          </a:xfrm>
        </p:grpSpPr>
        <p:sp>
          <p:nvSpPr>
            <p:cNvPr id="3" name="Freeform 3"/>
            <p:cNvSpPr/>
            <p:nvPr/>
          </p:nvSpPr>
          <p:spPr>
            <a:xfrm>
              <a:off x="0" y="0"/>
              <a:ext cx="4816592" cy="1693525"/>
            </a:xfrm>
            <a:custGeom>
              <a:avLst/>
              <a:gdLst/>
              <a:ahLst/>
              <a:cxnLst/>
              <a:rect l="l" t="t" r="r" b="b"/>
              <a:pathLst>
                <a:path w="4816592" h="1693525">
                  <a:moveTo>
                    <a:pt x="0" y="0"/>
                  </a:moveTo>
                  <a:lnTo>
                    <a:pt x="4816592" y="0"/>
                  </a:lnTo>
                  <a:lnTo>
                    <a:pt x="4816592" y="1693525"/>
                  </a:lnTo>
                  <a:lnTo>
                    <a:pt x="0" y="1693525"/>
                  </a:lnTo>
                  <a:close/>
                </a:path>
              </a:pathLst>
            </a:custGeom>
            <a:solidFill>
              <a:srgbClr val="5A78B8"/>
            </a:solidFill>
          </p:spPr>
          <p:txBody>
            <a:bodyPr/>
            <a:lstStyle/>
            <a:p>
              <a:endParaRPr lang="en-AU"/>
            </a:p>
          </p:txBody>
        </p:sp>
        <p:sp>
          <p:nvSpPr>
            <p:cNvPr id="4" name="TextBox 4"/>
            <p:cNvSpPr txBox="1"/>
            <p:nvPr/>
          </p:nvSpPr>
          <p:spPr>
            <a:xfrm>
              <a:off x="0" y="-47625"/>
              <a:ext cx="4816593" cy="1741150"/>
            </a:xfrm>
            <a:prstGeom prst="rect">
              <a:avLst/>
            </a:prstGeom>
          </p:spPr>
          <p:txBody>
            <a:bodyPr lIns="50800" tIns="50800" rIns="50800" bIns="50800" rtlCol="0" anchor="ctr"/>
            <a:lstStyle/>
            <a:p>
              <a:pPr algn="ctr">
                <a:lnSpc>
                  <a:spcPts val="3492"/>
                </a:lnSpc>
              </a:pPr>
              <a:endParaRPr/>
            </a:p>
          </p:txBody>
        </p:sp>
      </p:grpSp>
      <p:sp>
        <p:nvSpPr>
          <p:cNvPr id="5" name="TextBox 5"/>
          <p:cNvSpPr txBox="1"/>
          <p:nvPr/>
        </p:nvSpPr>
        <p:spPr>
          <a:xfrm>
            <a:off x="1028700" y="3872111"/>
            <a:ext cx="15947108" cy="5378479"/>
          </a:xfrm>
          <a:prstGeom prst="rect">
            <a:avLst/>
          </a:prstGeom>
        </p:spPr>
        <p:txBody>
          <a:bodyPr lIns="0" tIns="0" rIns="0" bIns="0" rtlCol="0" anchor="t">
            <a:spAutoFit/>
          </a:bodyPr>
          <a:lstStyle/>
          <a:p>
            <a:pPr algn="just">
              <a:lnSpc>
                <a:spcPts val="5379"/>
              </a:lnSpc>
            </a:pPr>
            <a:r>
              <a:rPr lang="en-US" sz="3842">
                <a:solidFill>
                  <a:srgbClr val="FEFEFE"/>
                </a:solidFill>
                <a:latin typeface="Canva Sans Bold"/>
              </a:rPr>
              <a:t>1:  The religious composition of the Northern Beaches community shows a high number of people identifying with no religion, many of whom may have once identified as Catholic. </a:t>
            </a:r>
          </a:p>
          <a:p>
            <a:pPr algn="just">
              <a:lnSpc>
                <a:spcPts val="5379"/>
              </a:lnSpc>
            </a:pPr>
            <a:endParaRPr lang="en-US" sz="3842">
              <a:solidFill>
                <a:srgbClr val="FEFEFE"/>
              </a:solidFill>
              <a:latin typeface="Canva Sans Bold"/>
            </a:endParaRPr>
          </a:p>
          <a:p>
            <a:pPr algn="just">
              <a:lnSpc>
                <a:spcPts val="5379"/>
              </a:lnSpc>
            </a:pPr>
            <a:r>
              <a:rPr lang="en-US" sz="3842">
                <a:solidFill>
                  <a:srgbClr val="FEFEFE"/>
                </a:solidFill>
                <a:latin typeface="Canva Sans Bold"/>
              </a:rPr>
              <a:t>What relationships do we have with the people in this group? </a:t>
            </a:r>
          </a:p>
          <a:p>
            <a:pPr algn="just">
              <a:lnSpc>
                <a:spcPts val="5379"/>
              </a:lnSpc>
            </a:pPr>
            <a:endParaRPr lang="en-US" sz="3842">
              <a:solidFill>
                <a:srgbClr val="FEFEFE"/>
              </a:solidFill>
              <a:latin typeface="Canva Sans Bold"/>
            </a:endParaRPr>
          </a:p>
          <a:p>
            <a:pPr algn="just">
              <a:lnSpc>
                <a:spcPts val="5379"/>
              </a:lnSpc>
            </a:pPr>
            <a:r>
              <a:rPr lang="en-US" sz="3842">
                <a:solidFill>
                  <a:srgbClr val="FEFEFE"/>
                </a:solidFill>
                <a:latin typeface="Canva Sans Bold"/>
              </a:rPr>
              <a:t>What opportunities for mission exist in the wider community that this group can be involved in? </a:t>
            </a:r>
          </a:p>
        </p:txBody>
      </p:sp>
      <p:sp>
        <p:nvSpPr>
          <p:cNvPr id="6" name="Freeform 6"/>
          <p:cNvSpPr/>
          <p:nvPr/>
        </p:nvSpPr>
        <p:spPr>
          <a:xfrm>
            <a:off x="15046703" y="0"/>
            <a:ext cx="3241297" cy="1497718"/>
          </a:xfrm>
          <a:custGeom>
            <a:avLst/>
            <a:gdLst/>
            <a:ahLst/>
            <a:cxnLst/>
            <a:rect l="l" t="t" r="r" b="b"/>
            <a:pathLst>
              <a:path w="3241297" h="1497718">
                <a:moveTo>
                  <a:pt x="0" y="0"/>
                </a:moveTo>
                <a:lnTo>
                  <a:pt x="3241297" y="0"/>
                </a:lnTo>
                <a:lnTo>
                  <a:pt x="3241297" y="1497718"/>
                </a:lnTo>
                <a:lnTo>
                  <a:pt x="0" y="1497718"/>
                </a:lnTo>
                <a:lnTo>
                  <a:pt x="0" y="0"/>
                </a:lnTo>
                <a:close/>
              </a:path>
            </a:pathLst>
          </a:custGeom>
          <a:blipFill>
            <a:blip r:embed="rId2"/>
            <a:stretch>
              <a:fillRect/>
            </a:stretch>
          </a:blipFill>
        </p:spPr>
        <p:txBody>
          <a:bodyPr/>
          <a:lstStyle/>
          <a:p>
            <a:endParaRPr lang="en-AU"/>
          </a:p>
        </p:txBody>
      </p:sp>
      <p:grpSp>
        <p:nvGrpSpPr>
          <p:cNvPr id="7" name="Group 7"/>
          <p:cNvGrpSpPr/>
          <p:nvPr/>
        </p:nvGrpSpPr>
        <p:grpSpPr>
          <a:xfrm>
            <a:off x="1028700" y="1028700"/>
            <a:ext cx="7285800" cy="1616506"/>
            <a:chOff x="0" y="0"/>
            <a:chExt cx="9714400" cy="2155341"/>
          </a:xfrm>
        </p:grpSpPr>
        <p:sp>
          <p:nvSpPr>
            <p:cNvPr id="8" name="Freeform 8"/>
            <p:cNvSpPr/>
            <p:nvPr/>
          </p:nvSpPr>
          <p:spPr>
            <a:xfrm>
              <a:off x="0" y="0"/>
              <a:ext cx="9714400" cy="2155341"/>
            </a:xfrm>
            <a:custGeom>
              <a:avLst/>
              <a:gdLst/>
              <a:ahLst/>
              <a:cxnLst/>
              <a:rect l="l" t="t" r="r" b="b"/>
              <a:pathLst>
                <a:path w="9714400" h="2155341">
                  <a:moveTo>
                    <a:pt x="0" y="0"/>
                  </a:moveTo>
                  <a:lnTo>
                    <a:pt x="9714400" y="0"/>
                  </a:lnTo>
                  <a:lnTo>
                    <a:pt x="9714400" y="2155341"/>
                  </a:lnTo>
                  <a:lnTo>
                    <a:pt x="0" y="2155341"/>
                  </a:lnTo>
                  <a:lnTo>
                    <a:pt x="0" y="0"/>
                  </a:lnTo>
                  <a:close/>
                </a:path>
              </a:pathLst>
            </a:custGeom>
            <a:blipFill>
              <a:blip r:embed="rId3">
                <a:extLst>
                  <a:ext uri="{96DAC541-7B7A-43D3-8B79-37D633B846F1}">
                    <asvg:svgBlip xmlns:asvg="http://schemas.microsoft.com/office/drawing/2016/SVG/main" r:embed="rId4"/>
                  </a:ext>
                </a:extLst>
              </a:blip>
              <a:stretch>
                <a:fillRect b="-312965"/>
              </a:stretch>
            </a:blipFill>
          </p:spPr>
          <p:txBody>
            <a:bodyPr/>
            <a:lstStyle/>
            <a:p>
              <a:endParaRPr lang="en-AU"/>
            </a:p>
          </p:txBody>
        </p:sp>
        <p:sp>
          <p:nvSpPr>
            <p:cNvPr id="9" name="TextBox 9"/>
            <p:cNvSpPr txBox="1"/>
            <p:nvPr/>
          </p:nvSpPr>
          <p:spPr>
            <a:xfrm>
              <a:off x="136253" y="161234"/>
              <a:ext cx="1617530" cy="1756674"/>
            </a:xfrm>
            <a:prstGeom prst="rect">
              <a:avLst/>
            </a:prstGeom>
          </p:spPr>
          <p:txBody>
            <a:bodyPr lIns="0" tIns="0" rIns="0" bIns="0" rtlCol="0" anchor="t">
              <a:spAutoFit/>
            </a:bodyPr>
            <a:lstStyle/>
            <a:p>
              <a:pPr algn="ctr">
                <a:lnSpc>
                  <a:spcPts val="5352"/>
                </a:lnSpc>
              </a:pPr>
              <a:r>
                <a:rPr lang="en-US" sz="3823">
                  <a:solidFill>
                    <a:srgbClr val="FFFFFF"/>
                  </a:solidFill>
                  <a:latin typeface="Canva Sans Bold"/>
                </a:rPr>
                <a:t>Step3</a:t>
              </a:r>
            </a:p>
          </p:txBody>
        </p:sp>
        <p:sp>
          <p:nvSpPr>
            <p:cNvPr id="10" name="TextBox 10"/>
            <p:cNvSpPr txBox="1"/>
            <p:nvPr/>
          </p:nvSpPr>
          <p:spPr>
            <a:xfrm>
              <a:off x="2561122" y="505817"/>
              <a:ext cx="6629984" cy="851695"/>
            </a:xfrm>
            <a:prstGeom prst="rect">
              <a:avLst/>
            </a:prstGeom>
          </p:spPr>
          <p:txBody>
            <a:bodyPr lIns="0" tIns="0" rIns="0" bIns="0" rtlCol="0" anchor="t">
              <a:spAutoFit/>
            </a:bodyPr>
            <a:lstStyle/>
            <a:p>
              <a:pPr algn="ctr">
                <a:lnSpc>
                  <a:spcPts val="5352"/>
                </a:lnSpc>
                <a:spcBef>
                  <a:spcPct val="0"/>
                </a:spcBef>
              </a:pPr>
              <a:r>
                <a:rPr lang="en-US" sz="3823">
                  <a:solidFill>
                    <a:srgbClr val="FFFFFF"/>
                  </a:solidFill>
                  <a:latin typeface="Canva Sans Bold"/>
                </a:rPr>
                <a:t>SHARE AND LISTEN</a:t>
              </a:r>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9" name="Rectangle 28">
            <a:extLst>
              <a:ext uri="{FF2B5EF4-FFF2-40B4-BE49-F238E27FC236}">
                <a16:creationId xmlns:a16="http://schemas.microsoft.com/office/drawing/2014/main" id="{5428AC11-BFDF-42EF-80FF-717BBF909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112942" y="2112944"/>
            <a:ext cx="10287000" cy="6061116"/>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2CC56AF6-38E4-490B-8E2B-1A1037B4ED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39348" y="3989748"/>
            <a:ext cx="6533391" cy="606111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2339A6F5-AD6A-4D80-8AD9-6290D13AC4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71323" y="2457770"/>
            <a:ext cx="10286358" cy="5372102"/>
          </a:xfrm>
          <a:prstGeom prst="rect">
            <a:avLst/>
          </a:prstGeom>
          <a:gradFill>
            <a:gsLst>
              <a:gs pos="0">
                <a:srgbClr val="000000">
                  <a:alpha val="61000"/>
                </a:srgbClr>
              </a:gs>
              <a:gs pos="95000">
                <a:schemeClr val="accent5">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2"/>
          <p:cNvSpPr txBox="1"/>
          <p:nvPr/>
        </p:nvSpPr>
        <p:spPr>
          <a:xfrm>
            <a:off x="990063" y="4417764"/>
            <a:ext cx="4318032" cy="413696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6000">
                <a:solidFill>
                  <a:srgbClr val="FFFFFF"/>
                </a:solidFill>
                <a:latin typeface="+mj-lt"/>
                <a:ea typeface="+mj-ea"/>
                <a:cs typeface="+mj-cs"/>
              </a:rPr>
              <a:t>Commence Round 1</a:t>
            </a:r>
          </a:p>
        </p:txBody>
      </p:sp>
      <p:pic>
        <p:nvPicPr>
          <p:cNvPr id="6" name="Picture 5">
            <a:extLst>
              <a:ext uri="{FF2B5EF4-FFF2-40B4-BE49-F238E27FC236}">
                <a16:creationId xmlns:a16="http://schemas.microsoft.com/office/drawing/2014/main" id="{9D20A5D7-5857-6315-6307-4BB474BBBB15}"/>
              </a:ext>
            </a:extLst>
          </p:cNvPr>
          <p:cNvPicPr>
            <a:picLocks noChangeAspect="1"/>
          </p:cNvPicPr>
          <p:nvPr/>
        </p:nvPicPr>
        <p:blipFill>
          <a:blip r:embed="rId4"/>
          <a:stretch>
            <a:fillRect/>
          </a:stretch>
        </p:blipFill>
        <p:spPr>
          <a:xfrm>
            <a:off x="10363201" y="6026442"/>
            <a:ext cx="3733800" cy="3877407"/>
          </a:xfrm>
          <a:prstGeom prst="rect">
            <a:avLst/>
          </a:prstGeom>
        </p:spPr>
      </p:pic>
      <p:pic>
        <p:nvPicPr>
          <p:cNvPr id="5" name="Online Media 4" title="12 MINUTE TIMER - COUNTDOWN TIMER (MINIMAL)">
            <a:hlinkClick r:id="" action="ppaction://media"/>
            <a:extLst>
              <a:ext uri="{FF2B5EF4-FFF2-40B4-BE49-F238E27FC236}">
                <a16:creationId xmlns:a16="http://schemas.microsoft.com/office/drawing/2014/main" id="{0C9149DE-E147-5119-94C1-2B7673E3F106}"/>
              </a:ext>
            </a:extLst>
          </p:cNvPr>
          <p:cNvPicPr>
            <a:picLocks noRot="1" noChangeAspect="1"/>
          </p:cNvPicPr>
          <p:nvPr>
            <a:videoFile r:link="rId1"/>
          </p:nvPr>
        </p:nvPicPr>
        <p:blipFill>
          <a:blip r:embed="rId5"/>
          <a:stretch>
            <a:fillRect/>
          </a:stretch>
        </p:blipFill>
        <p:spPr>
          <a:xfrm>
            <a:off x="7924800" y="654340"/>
            <a:ext cx="9508142" cy="53721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9" name="Rectangle 28">
            <a:extLst>
              <a:ext uri="{FF2B5EF4-FFF2-40B4-BE49-F238E27FC236}">
                <a16:creationId xmlns:a16="http://schemas.microsoft.com/office/drawing/2014/main" id="{5428AC11-BFDF-42EF-80FF-717BBF909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112942" y="2112944"/>
            <a:ext cx="10287000" cy="6061116"/>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2CC56AF6-38E4-490B-8E2B-1A1037B4ED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39348" y="3989748"/>
            <a:ext cx="6533391" cy="606111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2339A6F5-AD6A-4D80-8AD9-6290D13AC4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71323" y="2457770"/>
            <a:ext cx="10286358" cy="5372102"/>
          </a:xfrm>
          <a:prstGeom prst="rect">
            <a:avLst/>
          </a:prstGeom>
          <a:gradFill>
            <a:gsLst>
              <a:gs pos="0">
                <a:srgbClr val="000000">
                  <a:alpha val="61000"/>
                </a:srgbClr>
              </a:gs>
              <a:gs pos="95000">
                <a:schemeClr val="accent5">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2"/>
          <p:cNvSpPr txBox="1"/>
          <p:nvPr/>
        </p:nvSpPr>
        <p:spPr>
          <a:xfrm>
            <a:off x="990063" y="4417764"/>
            <a:ext cx="4318032" cy="413696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6000" dirty="0">
                <a:solidFill>
                  <a:srgbClr val="FFFFFF"/>
                </a:solidFill>
                <a:latin typeface="+mj-lt"/>
                <a:ea typeface="+mj-ea"/>
                <a:cs typeface="+mj-cs"/>
              </a:rPr>
              <a:t>Commence Round 2</a:t>
            </a:r>
          </a:p>
        </p:txBody>
      </p:sp>
      <p:pic>
        <p:nvPicPr>
          <p:cNvPr id="3" name="Picture 2">
            <a:extLst>
              <a:ext uri="{FF2B5EF4-FFF2-40B4-BE49-F238E27FC236}">
                <a16:creationId xmlns:a16="http://schemas.microsoft.com/office/drawing/2014/main" id="{EE709762-1577-3CF2-7F31-E004A85E24B3}"/>
              </a:ext>
            </a:extLst>
          </p:cNvPr>
          <p:cNvPicPr>
            <a:picLocks noChangeAspect="1"/>
          </p:cNvPicPr>
          <p:nvPr/>
        </p:nvPicPr>
        <p:blipFill>
          <a:blip r:embed="rId4"/>
          <a:stretch>
            <a:fillRect/>
          </a:stretch>
        </p:blipFill>
        <p:spPr>
          <a:xfrm>
            <a:off x="10408476" y="6286500"/>
            <a:ext cx="3636819" cy="3733800"/>
          </a:xfrm>
          <a:prstGeom prst="rect">
            <a:avLst/>
          </a:prstGeom>
        </p:spPr>
      </p:pic>
      <p:pic>
        <p:nvPicPr>
          <p:cNvPr id="6" name="Online Media 5" title="6 MINUTE TIMER - COUNTDOWN TIMER (MINIMAL)">
            <a:hlinkClick r:id="" action="ppaction://media"/>
            <a:extLst>
              <a:ext uri="{FF2B5EF4-FFF2-40B4-BE49-F238E27FC236}">
                <a16:creationId xmlns:a16="http://schemas.microsoft.com/office/drawing/2014/main" id="{7400B024-7164-D87B-8B3A-B8A6206E73DE}"/>
              </a:ext>
            </a:extLst>
          </p:cNvPr>
          <p:cNvPicPr>
            <a:picLocks noRot="1" noChangeAspect="1"/>
          </p:cNvPicPr>
          <p:nvPr>
            <a:videoFile r:link="rId1"/>
          </p:nvPr>
        </p:nvPicPr>
        <p:blipFill>
          <a:blip r:embed="rId5"/>
          <a:stretch>
            <a:fillRect/>
          </a:stretch>
        </p:blipFill>
        <p:spPr>
          <a:xfrm>
            <a:off x="7593027" y="838200"/>
            <a:ext cx="9170973" cy="5181600"/>
          </a:xfrm>
          <a:prstGeom prst="rect">
            <a:avLst/>
          </a:prstGeom>
        </p:spPr>
      </p:pic>
    </p:spTree>
    <p:extLst>
      <p:ext uri="{BB962C8B-B14F-4D97-AF65-F5344CB8AC3E}">
        <p14:creationId xmlns:p14="http://schemas.microsoft.com/office/powerpoint/2010/main" val="3085912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4E37431-20F0-4DD6-84A9-ED2B644943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AE98B72-66C6-4AB4-AF0D-BA830DE863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957773" y="958920"/>
            <a:ext cx="10287000" cy="836916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07EAFC6-733F-403D-BB4D-05A3A2874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89809" y="592809"/>
            <a:ext cx="9519314" cy="836412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7A36730-4CB0-4F61-AD11-A44C976583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93361" y="4228451"/>
            <a:ext cx="3752969" cy="836412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69C79E1-F916-4929-A4F3-DE763D4BFA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7503" y="1279190"/>
            <a:ext cx="10287002" cy="7728618"/>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767334AB-16BD-4EC7-8C6B-4B51716009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228130" y="1692746"/>
            <a:ext cx="6477455" cy="6477455"/>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2"/>
          <p:cNvSpPr txBox="1"/>
          <p:nvPr/>
        </p:nvSpPr>
        <p:spPr>
          <a:xfrm>
            <a:off x="990063" y="1337478"/>
            <a:ext cx="6618031" cy="4546086"/>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6000" kern="1200" dirty="0">
                <a:solidFill>
                  <a:srgbClr val="FFFFFF"/>
                </a:solidFill>
                <a:latin typeface="+mj-lt"/>
                <a:ea typeface="+mj-ea"/>
                <a:cs typeface="+mj-cs"/>
              </a:rPr>
              <a:t>Commence </a:t>
            </a:r>
          </a:p>
          <a:p>
            <a:pPr>
              <a:lnSpc>
                <a:spcPct val="90000"/>
              </a:lnSpc>
              <a:spcBef>
                <a:spcPct val="0"/>
              </a:spcBef>
              <a:spcAft>
                <a:spcPts val="600"/>
              </a:spcAft>
            </a:pPr>
            <a:r>
              <a:rPr lang="en-US" sz="6000" kern="1200" dirty="0">
                <a:solidFill>
                  <a:srgbClr val="FFFFFF"/>
                </a:solidFill>
                <a:latin typeface="+mj-lt"/>
                <a:ea typeface="+mj-ea"/>
                <a:cs typeface="+mj-cs"/>
              </a:rPr>
              <a:t>Round 3</a:t>
            </a:r>
          </a:p>
        </p:txBody>
      </p:sp>
      <p:pic>
        <p:nvPicPr>
          <p:cNvPr id="3" name="Online Media 2" title="10 MINUTE TIMER - COUNTDOWN TIMER (MINIMAL)">
            <a:hlinkClick r:id="" action="ppaction://media"/>
            <a:extLst>
              <a:ext uri="{FF2B5EF4-FFF2-40B4-BE49-F238E27FC236}">
                <a16:creationId xmlns:a16="http://schemas.microsoft.com/office/drawing/2014/main" id="{F8636B8A-B100-8160-61B3-ABFF915F9A76}"/>
              </a:ext>
            </a:extLst>
          </p:cNvPr>
          <p:cNvPicPr>
            <a:picLocks noRot="1" noChangeAspect="1"/>
          </p:cNvPicPr>
          <p:nvPr>
            <a:videoFile r:link="rId1"/>
          </p:nvPr>
        </p:nvPicPr>
        <p:blipFill>
          <a:blip r:embed="rId3"/>
          <a:stretch>
            <a:fillRect/>
          </a:stretch>
        </p:blipFill>
        <p:spPr>
          <a:xfrm>
            <a:off x="8839200" y="790864"/>
            <a:ext cx="9036106" cy="5105400"/>
          </a:xfrm>
          <a:prstGeom prst="rect">
            <a:avLst/>
          </a:prstGeom>
        </p:spPr>
      </p:pic>
      <p:pic>
        <p:nvPicPr>
          <p:cNvPr id="6" name="Picture 5">
            <a:extLst>
              <a:ext uri="{FF2B5EF4-FFF2-40B4-BE49-F238E27FC236}">
                <a16:creationId xmlns:a16="http://schemas.microsoft.com/office/drawing/2014/main" id="{4CC0A2F0-B08C-0D1D-60A2-F2C86474AB6E}"/>
              </a:ext>
            </a:extLst>
          </p:cNvPr>
          <p:cNvPicPr>
            <a:picLocks noChangeAspect="1"/>
          </p:cNvPicPr>
          <p:nvPr/>
        </p:nvPicPr>
        <p:blipFill>
          <a:blip r:embed="rId4"/>
          <a:stretch>
            <a:fillRect/>
          </a:stretch>
        </p:blipFill>
        <p:spPr>
          <a:xfrm>
            <a:off x="11430000" y="6289142"/>
            <a:ext cx="3533775" cy="353377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3465826"/>
            <a:ext cx="18288000" cy="6430101"/>
            <a:chOff x="0" y="0"/>
            <a:chExt cx="4816593" cy="1693525"/>
          </a:xfrm>
        </p:grpSpPr>
        <p:sp>
          <p:nvSpPr>
            <p:cNvPr id="3" name="Freeform 3"/>
            <p:cNvSpPr/>
            <p:nvPr/>
          </p:nvSpPr>
          <p:spPr>
            <a:xfrm>
              <a:off x="0" y="0"/>
              <a:ext cx="4816592" cy="1693525"/>
            </a:xfrm>
            <a:custGeom>
              <a:avLst/>
              <a:gdLst/>
              <a:ahLst/>
              <a:cxnLst/>
              <a:rect l="l" t="t" r="r" b="b"/>
              <a:pathLst>
                <a:path w="4816592" h="1693525">
                  <a:moveTo>
                    <a:pt x="0" y="0"/>
                  </a:moveTo>
                  <a:lnTo>
                    <a:pt x="4816592" y="0"/>
                  </a:lnTo>
                  <a:lnTo>
                    <a:pt x="4816592" y="1693525"/>
                  </a:lnTo>
                  <a:lnTo>
                    <a:pt x="0" y="1693525"/>
                  </a:lnTo>
                  <a:close/>
                </a:path>
              </a:pathLst>
            </a:custGeom>
            <a:solidFill>
              <a:srgbClr val="5A78B8"/>
            </a:solidFill>
          </p:spPr>
          <p:txBody>
            <a:bodyPr/>
            <a:lstStyle/>
            <a:p>
              <a:endParaRPr lang="en-AU"/>
            </a:p>
          </p:txBody>
        </p:sp>
        <p:sp>
          <p:nvSpPr>
            <p:cNvPr id="4" name="TextBox 4"/>
            <p:cNvSpPr txBox="1"/>
            <p:nvPr/>
          </p:nvSpPr>
          <p:spPr>
            <a:xfrm>
              <a:off x="0" y="-47625"/>
              <a:ext cx="4816593" cy="1741150"/>
            </a:xfrm>
            <a:prstGeom prst="rect">
              <a:avLst/>
            </a:prstGeom>
          </p:spPr>
          <p:txBody>
            <a:bodyPr lIns="50800" tIns="50800" rIns="50800" bIns="50800" rtlCol="0" anchor="ctr"/>
            <a:lstStyle/>
            <a:p>
              <a:pPr algn="ctr">
                <a:lnSpc>
                  <a:spcPts val="3492"/>
                </a:lnSpc>
              </a:pPr>
              <a:endParaRPr/>
            </a:p>
          </p:txBody>
        </p:sp>
      </p:grpSp>
      <p:sp>
        <p:nvSpPr>
          <p:cNvPr id="5" name="TextBox 5"/>
          <p:cNvSpPr txBox="1"/>
          <p:nvPr/>
        </p:nvSpPr>
        <p:spPr>
          <a:xfrm>
            <a:off x="1028700" y="3785591"/>
            <a:ext cx="16230600" cy="5570680"/>
          </a:xfrm>
          <a:prstGeom prst="rect">
            <a:avLst/>
          </a:prstGeom>
        </p:spPr>
        <p:txBody>
          <a:bodyPr lIns="0" tIns="0" rIns="0" bIns="0" rtlCol="0" anchor="t">
            <a:spAutoFit/>
          </a:bodyPr>
          <a:lstStyle/>
          <a:p>
            <a:pPr algn="l">
              <a:lnSpc>
                <a:spcPts val="6354"/>
              </a:lnSpc>
              <a:spcBef>
                <a:spcPct val="0"/>
              </a:spcBef>
            </a:pPr>
            <a:r>
              <a:rPr lang="en-US" sz="4538">
                <a:solidFill>
                  <a:srgbClr val="FFFFFF">
                    <a:alpha val="95686"/>
                  </a:srgbClr>
                </a:solidFill>
                <a:latin typeface="Canva Sans Bold"/>
              </a:rPr>
              <a:t>2: The data highlights that there has been an increase in the number of Catholic Families on the Northern Beaches between the years 2016 and 2021. </a:t>
            </a:r>
          </a:p>
          <a:p>
            <a:pPr algn="l">
              <a:lnSpc>
                <a:spcPts val="6354"/>
              </a:lnSpc>
              <a:spcBef>
                <a:spcPct val="0"/>
              </a:spcBef>
            </a:pPr>
            <a:endParaRPr lang="en-US" sz="4538">
              <a:solidFill>
                <a:srgbClr val="FFFFFF">
                  <a:alpha val="95686"/>
                </a:srgbClr>
              </a:solidFill>
              <a:latin typeface="Canva Sans Bold"/>
            </a:endParaRPr>
          </a:p>
          <a:p>
            <a:pPr algn="l">
              <a:lnSpc>
                <a:spcPts val="6354"/>
              </a:lnSpc>
              <a:spcBef>
                <a:spcPct val="0"/>
              </a:spcBef>
            </a:pPr>
            <a:r>
              <a:rPr lang="en-US" sz="4538">
                <a:solidFill>
                  <a:srgbClr val="FFFFFF">
                    <a:alpha val="95686"/>
                  </a:srgbClr>
                </a:solidFill>
                <a:latin typeface="Canva Sans Bold"/>
              </a:rPr>
              <a:t>What ministries may need to be strengthened or developed to meet the spiritual and pastoral needs of these families? </a:t>
            </a:r>
          </a:p>
        </p:txBody>
      </p:sp>
      <p:sp>
        <p:nvSpPr>
          <p:cNvPr id="6" name="Freeform 6"/>
          <p:cNvSpPr/>
          <p:nvPr/>
        </p:nvSpPr>
        <p:spPr>
          <a:xfrm>
            <a:off x="15046703" y="0"/>
            <a:ext cx="3241297" cy="1497718"/>
          </a:xfrm>
          <a:custGeom>
            <a:avLst/>
            <a:gdLst/>
            <a:ahLst/>
            <a:cxnLst/>
            <a:rect l="l" t="t" r="r" b="b"/>
            <a:pathLst>
              <a:path w="3241297" h="1497718">
                <a:moveTo>
                  <a:pt x="0" y="0"/>
                </a:moveTo>
                <a:lnTo>
                  <a:pt x="3241297" y="0"/>
                </a:lnTo>
                <a:lnTo>
                  <a:pt x="3241297" y="1497718"/>
                </a:lnTo>
                <a:lnTo>
                  <a:pt x="0" y="1497718"/>
                </a:lnTo>
                <a:lnTo>
                  <a:pt x="0" y="0"/>
                </a:lnTo>
                <a:close/>
              </a:path>
            </a:pathLst>
          </a:custGeom>
          <a:blipFill>
            <a:blip r:embed="rId2"/>
            <a:stretch>
              <a:fillRect/>
            </a:stretch>
          </a:blipFill>
        </p:spPr>
        <p:txBody>
          <a:bodyPr/>
          <a:lstStyle/>
          <a:p>
            <a:endParaRPr lang="en-AU"/>
          </a:p>
        </p:txBody>
      </p:sp>
      <p:grpSp>
        <p:nvGrpSpPr>
          <p:cNvPr id="7" name="Group 7"/>
          <p:cNvGrpSpPr/>
          <p:nvPr/>
        </p:nvGrpSpPr>
        <p:grpSpPr>
          <a:xfrm>
            <a:off x="1028700" y="1028700"/>
            <a:ext cx="7285800" cy="1616506"/>
            <a:chOff x="0" y="0"/>
            <a:chExt cx="9714400" cy="2155341"/>
          </a:xfrm>
        </p:grpSpPr>
        <p:sp>
          <p:nvSpPr>
            <p:cNvPr id="8" name="Freeform 8"/>
            <p:cNvSpPr/>
            <p:nvPr/>
          </p:nvSpPr>
          <p:spPr>
            <a:xfrm>
              <a:off x="0" y="0"/>
              <a:ext cx="9714400" cy="2155341"/>
            </a:xfrm>
            <a:custGeom>
              <a:avLst/>
              <a:gdLst/>
              <a:ahLst/>
              <a:cxnLst/>
              <a:rect l="l" t="t" r="r" b="b"/>
              <a:pathLst>
                <a:path w="9714400" h="2155341">
                  <a:moveTo>
                    <a:pt x="0" y="0"/>
                  </a:moveTo>
                  <a:lnTo>
                    <a:pt x="9714400" y="0"/>
                  </a:lnTo>
                  <a:lnTo>
                    <a:pt x="9714400" y="2155341"/>
                  </a:lnTo>
                  <a:lnTo>
                    <a:pt x="0" y="2155341"/>
                  </a:lnTo>
                  <a:lnTo>
                    <a:pt x="0" y="0"/>
                  </a:lnTo>
                  <a:close/>
                </a:path>
              </a:pathLst>
            </a:custGeom>
            <a:blipFill>
              <a:blip r:embed="rId3">
                <a:extLst>
                  <a:ext uri="{96DAC541-7B7A-43D3-8B79-37D633B846F1}">
                    <asvg:svgBlip xmlns:asvg="http://schemas.microsoft.com/office/drawing/2016/SVG/main" r:embed="rId4"/>
                  </a:ext>
                </a:extLst>
              </a:blip>
              <a:stretch>
                <a:fillRect b="-312965"/>
              </a:stretch>
            </a:blipFill>
          </p:spPr>
          <p:txBody>
            <a:bodyPr/>
            <a:lstStyle/>
            <a:p>
              <a:endParaRPr lang="en-AU"/>
            </a:p>
          </p:txBody>
        </p:sp>
        <p:sp>
          <p:nvSpPr>
            <p:cNvPr id="9" name="TextBox 9"/>
            <p:cNvSpPr txBox="1"/>
            <p:nvPr/>
          </p:nvSpPr>
          <p:spPr>
            <a:xfrm>
              <a:off x="136253" y="161234"/>
              <a:ext cx="1617530" cy="1756674"/>
            </a:xfrm>
            <a:prstGeom prst="rect">
              <a:avLst/>
            </a:prstGeom>
          </p:spPr>
          <p:txBody>
            <a:bodyPr lIns="0" tIns="0" rIns="0" bIns="0" rtlCol="0" anchor="t">
              <a:spAutoFit/>
            </a:bodyPr>
            <a:lstStyle/>
            <a:p>
              <a:pPr algn="ctr">
                <a:lnSpc>
                  <a:spcPts val="5352"/>
                </a:lnSpc>
              </a:pPr>
              <a:r>
                <a:rPr lang="en-US" sz="3823">
                  <a:solidFill>
                    <a:srgbClr val="FFFFFF"/>
                  </a:solidFill>
                  <a:latin typeface="Canva Sans Bold"/>
                </a:rPr>
                <a:t>Step3</a:t>
              </a:r>
            </a:p>
          </p:txBody>
        </p:sp>
        <p:sp>
          <p:nvSpPr>
            <p:cNvPr id="10" name="TextBox 10"/>
            <p:cNvSpPr txBox="1"/>
            <p:nvPr/>
          </p:nvSpPr>
          <p:spPr>
            <a:xfrm>
              <a:off x="2561122" y="505817"/>
              <a:ext cx="6629984" cy="851695"/>
            </a:xfrm>
            <a:prstGeom prst="rect">
              <a:avLst/>
            </a:prstGeom>
          </p:spPr>
          <p:txBody>
            <a:bodyPr lIns="0" tIns="0" rIns="0" bIns="0" rtlCol="0" anchor="t">
              <a:spAutoFit/>
            </a:bodyPr>
            <a:lstStyle/>
            <a:p>
              <a:pPr algn="ctr">
                <a:lnSpc>
                  <a:spcPts val="5352"/>
                </a:lnSpc>
                <a:spcBef>
                  <a:spcPct val="0"/>
                </a:spcBef>
              </a:pPr>
              <a:r>
                <a:rPr lang="en-US" sz="3823">
                  <a:solidFill>
                    <a:srgbClr val="FFFFFF"/>
                  </a:solidFill>
                  <a:latin typeface="Canva Sans Bold"/>
                </a:rPr>
                <a:t>SHARE AND LISTEN</a:t>
              </a: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9" name="Rectangle 28">
            <a:extLst>
              <a:ext uri="{FF2B5EF4-FFF2-40B4-BE49-F238E27FC236}">
                <a16:creationId xmlns:a16="http://schemas.microsoft.com/office/drawing/2014/main" id="{5428AC11-BFDF-42EF-80FF-717BBF909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112942" y="2112944"/>
            <a:ext cx="10287000" cy="6061116"/>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2CC56AF6-38E4-490B-8E2B-1A1037B4ED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39348" y="3989748"/>
            <a:ext cx="6533391" cy="606111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2339A6F5-AD6A-4D80-8AD9-6290D13AC4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71323" y="2457770"/>
            <a:ext cx="10286358" cy="5372102"/>
          </a:xfrm>
          <a:prstGeom prst="rect">
            <a:avLst/>
          </a:prstGeom>
          <a:gradFill>
            <a:gsLst>
              <a:gs pos="0">
                <a:srgbClr val="000000">
                  <a:alpha val="61000"/>
                </a:srgbClr>
              </a:gs>
              <a:gs pos="95000">
                <a:schemeClr val="accent5">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2"/>
          <p:cNvSpPr txBox="1"/>
          <p:nvPr/>
        </p:nvSpPr>
        <p:spPr>
          <a:xfrm>
            <a:off x="990063" y="4417764"/>
            <a:ext cx="4318032" cy="413696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6000">
                <a:solidFill>
                  <a:srgbClr val="FFFFFF"/>
                </a:solidFill>
                <a:latin typeface="+mj-lt"/>
                <a:ea typeface="+mj-ea"/>
                <a:cs typeface="+mj-cs"/>
              </a:rPr>
              <a:t>Commence Round 1</a:t>
            </a:r>
          </a:p>
        </p:txBody>
      </p:sp>
      <p:pic>
        <p:nvPicPr>
          <p:cNvPr id="6" name="Picture 5">
            <a:extLst>
              <a:ext uri="{FF2B5EF4-FFF2-40B4-BE49-F238E27FC236}">
                <a16:creationId xmlns:a16="http://schemas.microsoft.com/office/drawing/2014/main" id="{9D20A5D7-5857-6315-6307-4BB474BBBB15}"/>
              </a:ext>
            </a:extLst>
          </p:cNvPr>
          <p:cNvPicPr>
            <a:picLocks noChangeAspect="1"/>
          </p:cNvPicPr>
          <p:nvPr/>
        </p:nvPicPr>
        <p:blipFill>
          <a:blip r:embed="rId2"/>
          <a:stretch>
            <a:fillRect/>
          </a:stretch>
        </p:blipFill>
        <p:spPr>
          <a:xfrm>
            <a:off x="10363201" y="6026442"/>
            <a:ext cx="3733800" cy="3877407"/>
          </a:xfrm>
          <a:prstGeom prst="rect">
            <a:avLst/>
          </a:prstGeom>
        </p:spPr>
      </p:pic>
      <p:pic>
        <p:nvPicPr>
          <p:cNvPr id="8" name="Picture 7">
            <a:extLst>
              <a:ext uri="{FF2B5EF4-FFF2-40B4-BE49-F238E27FC236}">
                <a16:creationId xmlns:a16="http://schemas.microsoft.com/office/drawing/2014/main" id="{65E05BFD-C30C-701A-625C-A3582EBF0B75}"/>
              </a:ext>
            </a:extLst>
          </p:cNvPr>
          <p:cNvPicPr>
            <a:picLocks noChangeAspect="1"/>
          </p:cNvPicPr>
          <p:nvPr/>
        </p:nvPicPr>
        <p:blipFill>
          <a:blip r:embed="rId3"/>
          <a:stretch>
            <a:fillRect/>
          </a:stretch>
        </p:blipFill>
        <p:spPr>
          <a:xfrm>
            <a:off x="7239000" y="800100"/>
            <a:ext cx="9510584" cy="5377138"/>
          </a:xfrm>
          <a:prstGeom prst="rect">
            <a:avLst/>
          </a:prstGeom>
        </p:spPr>
      </p:pic>
    </p:spTree>
    <p:extLst>
      <p:ext uri="{BB962C8B-B14F-4D97-AF65-F5344CB8AC3E}">
        <p14:creationId xmlns:p14="http://schemas.microsoft.com/office/powerpoint/2010/main" val="4951730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9" name="Rectangle 28">
            <a:extLst>
              <a:ext uri="{FF2B5EF4-FFF2-40B4-BE49-F238E27FC236}">
                <a16:creationId xmlns:a16="http://schemas.microsoft.com/office/drawing/2014/main" id="{5428AC11-BFDF-42EF-80FF-717BBF909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112942" y="2112944"/>
            <a:ext cx="10287000" cy="6061116"/>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2CC56AF6-38E4-490B-8E2B-1A1037B4ED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39348" y="3989748"/>
            <a:ext cx="6533391" cy="606111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2339A6F5-AD6A-4D80-8AD9-6290D13AC4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71323" y="2457770"/>
            <a:ext cx="10286358" cy="5372102"/>
          </a:xfrm>
          <a:prstGeom prst="rect">
            <a:avLst/>
          </a:prstGeom>
          <a:gradFill>
            <a:gsLst>
              <a:gs pos="0">
                <a:srgbClr val="000000">
                  <a:alpha val="61000"/>
                </a:srgbClr>
              </a:gs>
              <a:gs pos="95000">
                <a:schemeClr val="accent5">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2"/>
          <p:cNvSpPr txBox="1"/>
          <p:nvPr/>
        </p:nvSpPr>
        <p:spPr>
          <a:xfrm>
            <a:off x="990063" y="4417764"/>
            <a:ext cx="4318032" cy="413696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6000" dirty="0">
                <a:solidFill>
                  <a:srgbClr val="FFFFFF"/>
                </a:solidFill>
                <a:latin typeface="+mj-lt"/>
                <a:ea typeface="+mj-ea"/>
                <a:cs typeface="+mj-cs"/>
              </a:rPr>
              <a:t>Commence Round 2</a:t>
            </a:r>
          </a:p>
        </p:txBody>
      </p:sp>
      <p:pic>
        <p:nvPicPr>
          <p:cNvPr id="3" name="Picture 2">
            <a:extLst>
              <a:ext uri="{FF2B5EF4-FFF2-40B4-BE49-F238E27FC236}">
                <a16:creationId xmlns:a16="http://schemas.microsoft.com/office/drawing/2014/main" id="{EE709762-1577-3CF2-7F31-E004A85E24B3}"/>
              </a:ext>
            </a:extLst>
          </p:cNvPr>
          <p:cNvPicPr>
            <a:picLocks noChangeAspect="1"/>
          </p:cNvPicPr>
          <p:nvPr/>
        </p:nvPicPr>
        <p:blipFill>
          <a:blip r:embed="rId2"/>
          <a:stretch>
            <a:fillRect/>
          </a:stretch>
        </p:blipFill>
        <p:spPr>
          <a:xfrm>
            <a:off x="10408476" y="6286500"/>
            <a:ext cx="3636819" cy="3733800"/>
          </a:xfrm>
          <a:prstGeom prst="rect">
            <a:avLst/>
          </a:prstGeom>
        </p:spPr>
      </p:pic>
      <p:pic>
        <p:nvPicPr>
          <p:cNvPr id="5" name="Picture 4">
            <a:extLst>
              <a:ext uri="{FF2B5EF4-FFF2-40B4-BE49-F238E27FC236}">
                <a16:creationId xmlns:a16="http://schemas.microsoft.com/office/drawing/2014/main" id="{05D852F6-C82A-BA28-51F3-8702790E479F}"/>
              </a:ext>
            </a:extLst>
          </p:cNvPr>
          <p:cNvPicPr>
            <a:picLocks noChangeAspect="1"/>
          </p:cNvPicPr>
          <p:nvPr/>
        </p:nvPicPr>
        <p:blipFill>
          <a:blip r:embed="rId3"/>
          <a:stretch>
            <a:fillRect/>
          </a:stretch>
        </p:blipFill>
        <p:spPr>
          <a:xfrm>
            <a:off x="7559048" y="837751"/>
            <a:ext cx="9169179" cy="5182049"/>
          </a:xfrm>
          <a:prstGeom prst="rect">
            <a:avLst/>
          </a:prstGeom>
        </p:spPr>
      </p:pic>
    </p:spTree>
    <p:extLst>
      <p:ext uri="{BB962C8B-B14F-4D97-AF65-F5344CB8AC3E}">
        <p14:creationId xmlns:p14="http://schemas.microsoft.com/office/powerpoint/2010/main" val="41240953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4E37431-20F0-4DD6-84A9-ED2B644943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AE98B72-66C6-4AB4-AF0D-BA830DE863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957773" y="958920"/>
            <a:ext cx="10287000" cy="836916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07EAFC6-733F-403D-BB4D-05A3A2874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89809" y="592809"/>
            <a:ext cx="9519314" cy="836412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7A36730-4CB0-4F61-AD11-A44C976583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93361" y="4228451"/>
            <a:ext cx="3752969" cy="836412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69C79E1-F916-4929-A4F3-DE763D4BFA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7503" y="1279190"/>
            <a:ext cx="10287002" cy="7728618"/>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767334AB-16BD-4EC7-8C6B-4B51716009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228130" y="1692746"/>
            <a:ext cx="6477455" cy="6477455"/>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2"/>
          <p:cNvSpPr txBox="1"/>
          <p:nvPr/>
        </p:nvSpPr>
        <p:spPr>
          <a:xfrm>
            <a:off x="990063" y="1337478"/>
            <a:ext cx="6618031" cy="4546086"/>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6000" kern="1200" dirty="0">
                <a:solidFill>
                  <a:srgbClr val="FFFFFF"/>
                </a:solidFill>
                <a:latin typeface="+mj-lt"/>
                <a:ea typeface="+mj-ea"/>
                <a:cs typeface="+mj-cs"/>
              </a:rPr>
              <a:t>Commence </a:t>
            </a:r>
          </a:p>
          <a:p>
            <a:pPr>
              <a:lnSpc>
                <a:spcPct val="90000"/>
              </a:lnSpc>
              <a:spcBef>
                <a:spcPct val="0"/>
              </a:spcBef>
              <a:spcAft>
                <a:spcPts val="600"/>
              </a:spcAft>
            </a:pPr>
            <a:r>
              <a:rPr lang="en-US" sz="6000" kern="1200" dirty="0">
                <a:solidFill>
                  <a:srgbClr val="FFFFFF"/>
                </a:solidFill>
                <a:latin typeface="+mj-lt"/>
                <a:ea typeface="+mj-ea"/>
                <a:cs typeface="+mj-cs"/>
              </a:rPr>
              <a:t>Round 3</a:t>
            </a:r>
          </a:p>
        </p:txBody>
      </p:sp>
      <p:pic>
        <p:nvPicPr>
          <p:cNvPr id="3" name="Online Media 2" title="10 MINUTE TIMER - COUNTDOWN TIMER (MINIMAL)">
            <a:hlinkClick r:id="" action="ppaction://media"/>
            <a:extLst>
              <a:ext uri="{FF2B5EF4-FFF2-40B4-BE49-F238E27FC236}">
                <a16:creationId xmlns:a16="http://schemas.microsoft.com/office/drawing/2014/main" id="{F8636B8A-B100-8160-61B3-ABFF915F9A76}"/>
              </a:ext>
            </a:extLst>
          </p:cNvPr>
          <p:cNvPicPr>
            <a:picLocks noRot="1" noChangeAspect="1"/>
          </p:cNvPicPr>
          <p:nvPr>
            <a:videoFile r:link="rId1"/>
          </p:nvPr>
        </p:nvPicPr>
        <p:blipFill>
          <a:blip r:embed="rId3"/>
          <a:stretch>
            <a:fillRect/>
          </a:stretch>
        </p:blipFill>
        <p:spPr>
          <a:xfrm>
            <a:off x="8839200" y="790864"/>
            <a:ext cx="9036106" cy="5105400"/>
          </a:xfrm>
          <a:prstGeom prst="rect">
            <a:avLst/>
          </a:prstGeom>
        </p:spPr>
      </p:pic>
      <p:pic>
        <p:nvPicPr>
          <p:cNvPr id="6" name="Picture 5">
            <a:extLst>
              <a:ext uri="{FF2B5EF4-FFF2-40B4-BE49-F238E27FC236}">
                <a16:creationId xmlns:a16="http://schemas.microsoft.com/office/drawing/2014/main" id="{BD30EFBC-033A-E3F6-0B99-29C9EEDA04CB}"/>
              </a:ext>
            </a:extLst>
          </p:cNvPr>
          <p:cNvPicPr>
            <a:picLocks noChangeAspect="1"/>
          </p:cNvPicPr>
          <p:nvPr/>
        </p:nvPicPr>
        <p:blipFill>
          <a:blip r:embed="rId4"/>
          <a:stretch>
            <a:fillRect/>
          </a:stretch>
        </p:blipFill>
        <p:spPr>
          <a:xfrm>
            <a:off x="11430000" y="6324744"/>
            <a:ext cx="3533775" cy="3533775"/>
          </a:xfrm>
          <a:prstGeom prst="rect">
            <a:avLst/>
          </a:prstGeom>
        </p:spPr>
      </p:pic>
    </p:spTree>
    <p:extLst>
      <p:ext uri="{BB962C8B-B14F-4D97-AF65-F5344CB8AC3E}">
        <p14:creationId xmlns:p14="http://schemas.microsoft.com/office/powerpoint/2010/main" val="3260505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3465826"/>
            <a:ext cx="18288000" cy="6430101"/>
            <a:chOff x="0" y="0"/>
            <a:chExt cx="4816593" cy="1693525"/>
          </a:xfrm>
        </p:grpSpPr>
        <p:sp>
          <p:nvSpPr>
            <p:cNvPr id="3" name="Freeform 3"/>
            <p:cNvSpPr/>
            <p:nvPr/>
          </p:nvSpPr>
          <p:spPr>
            <a:xfrm>
              <a:off x="0" y="0"/>
              <a:ext cx="4816592" cy="1693525"/>
            </a:xfrm>
            <a:custGeom>
              <a:avLst/>
              <a:gdLst/>
              <a:ahLst/>
              <a:cxnLst/>
              <a:rect l="l" t="t" r="r" b="b"/>
              <a:pathLst>
                <a:path w="4816592" h="1693525">
                  <a:moveTo>
                    <a:pt x="0" y="0"/>
                  </a:moveTo>
                  <a:lnTo>
                    <a:pt x="4816592" y="0"/>
                  </a:lnTo>
                  <a:lnTo>
                    <a:pt x="4816592" y="1693525"/>
                  </a:lnTo>
                  <a:lnTo>
                    <a:pt x="0" y="1693525"/>
                  </a:lnTo>
                  <a:close/>
                </a:path>
              </a:pathLst>
            </a:custGeom>
            <a:solidFill>
              <a:srgbClr val="5A78B8"/>
            </a:solidFill>
          </p:spPr>
          <p:txBody>
            <a:bodyPr/>
            <a:lstStyle/>
            <a:p>
              <a:endParaRPr lang="en-AU"/>
            </a:p>
          </p:txBody>
        </p:sp>
        <p:sp>
          <p:nvSpPr>
            <p:cNvPr id="4" name="TextBox 4"/>
            <p:cNvSpPr txBox="1"/>
            <p:nvPr/>
          </p:nvSpPr>
          <p:spPr>
            <a:xfrm>
              <a:off x="0" y="-47625"/>
              <a:ext cx="4816593" cy="1741150"/>
            </a:xfrm>
            <a:prstGeom prst="rect">
              <a:avLst/>
            </a:prstGeom>
          </p:spPr>
          <p:txBody>
            <a:bodyPr lIns="50800" tIns="50800" rIns="50800" bIns="50800" rtlCol="0" anchor="ctr"/>
            <a:lstStyle/>
            <a:p>
              <a:pPr algn="ctr">
                <a:lnSpc>
                  <a:spcPts val="3492"/>
                </a:lnSpc>
              </a:pPr>
              <a:endParaRPr/>
            </a:p>
          </p:txBody>
        </p:sp>
      </p:grpSp>
      <p:sp>
        <p:nvSpPr>
          <p:cNvPr id="5" name="TextBox 5"/>
          <p:cNvSpPr txBox="1"/>
          <p:nvPr/>
        </p:nvSpPr>
        <p:spPr>
          <a:xfrm>
            <a:off x="1028700" y="3785591"/>
            <a:ext cx="16230600" cy="6742123"/>
          </a:xfrm>
          <a:prstGeom prst="rect">
            <a:avLst/>
          </a:prstGeom>
        </p:spPr>
        <p:txBody>
          <a:bodyPr lIns="0" tIns="0" rIns="0" bIns="0" rtlCol="0" anchor="t">
            <a:spAutoFit/>
          </a:bodyPr>
          <a:lstStyle/>
          <a:p>
            <a:pPr algn="l">
              <a:lnSpc>
                <a:spcPts val="6354"/>
              </a:lnSpc>
            </a:pPr>
            <a:r>
              <a:rPr lang="en-US" sz="4538">
                <a:solidFill>
                  <a:srgbClr val="FFFFFF">
                    <a:alpha val="95686"/>
                  </a:srgbClr>
                </a:solidFill>
                <a:latin typeface="Canva Sans Bold"/>
              </a:rPr>
              <a:t>3: The largest number of Catholics, by age, on the Northern Beaches are children aged 10-19. Also, the data reports that a large proportion of Catholic students attend state schools. </a:t>
            </a:r>
          </a:p>
          <a:p>
            <a:pPr algn="l">
              <a:lnSpc>
                <a:spcPts val="2940"/>
              </a:lnSpc>
            </a:pPr>
            <a:endParaRPr lang="en-US" sz="4538">
              <a:solidFill>
                <a:srgbClr val="FFFFFF">
                  <a:alpha val="95686"/>
                </a:srgbClr>
              </a:solidFill>
              <a:latin typeface="Canva Sans Bold"/>
            </a:endParaRPr>
          </a:p>
          <a:p>
            <a:pPr algn="l">
              <a:lnSpc>
                <a:spcPts val="6354"/>
              </a:lnSpc>
            </a:pPr>
            <a:r>
              <a:rPr lang="en-US" sz="4538">
                <a:solidFill>
                  <a:srgbClr val="FFFFFF">
                    <a:alpha val="95686"/>
                  </a:srgbClr>
                </a:solidFill>
                <a:latin typeface="Canva Sans Bold"/>
              </a:rPr>
              <a:t>What may need to be considered in providing avenues for mission for the youth and young people on the Northern Beaches?</a:t>
            </a:r>
          </a:p>
          <a:p>
            <a:pPr algn="l">
              <a:lnSpc>
                <a:spcPts val="6354"/>
              </a:lnSpc>
              <a:spcBef>
                <a:spcPct val="0"/>
              </a:spcBef>
            </a:pPr>
            <a:endParaRPr lang="en-US" sz="4538">
              <a:solidFill>
                <a:srgbClr val="FFFFFF">
                  <a:alpha val="95686"/>
                </a:srgbClr>
              </a:solidFill>
              <a:latin typeface="Canva Sans Bold"/>
            </a:endParaRPr>
          </a:p>
        </p:txBody>
      </p:sp>
      <p:sp>
        <p:nvSpPr>
          <p:cNvPr id="6" name="Freeform 6"/>
          <p:cNvSpPr/>
          <p:nvPr/>
        </p:nvSpPr>
        <p:spPr>
          <a:xfrm>
            <a:off x="15046703" y="0"/>
            <a:ext cx="3241297" cy="1497718"/>
          </a:xfrm>
          <a:custGeom>
            <a:avLst/>
            <a:gdLst/>
            <a:ahLst/>
            <a:cxnLst/>
            <a:rect l="l" t="t" r="r" b="b"/>
            <a:pathLst>
              <a:path w="3241297" h="1497718">
                <a:moveTo>
                  <a:pt x="0" y="0"/>
                </a:moveTo>
                <a:lnTo>
                  <a:pt x="3241297" y="0"/>
                </a:lnTo>
                <a:lnTo>
                  <a:pt x="3241297" y="1497718"/>
                </a:lnTo>
                <a:lnTo>
                  <a:pt x="0" y="1497718"/>
                </a:lnTo>
                <a:lnTo>
                  <a:pt x="0" y="0"/>
                </a:lnTo>
                <a:close/>
              </a:path>
            </a:pathLst>
          </a:custGeom>
          <a:blipFill>
            <a:blip r:embed="rId2"/>
            <a:stretch>
              <a:fillRect/>
            </a:stretch>
          </a:blipFill>
        </p:spPr>
        <p:txBody>
          <a:bodyPr/>
          <a:lstStyle/>
          <a:p>
            <a:endParaRPr lang="en-AU"/>
          </a:p>
        </p:txBody>
      </p:sp>
      <p:grpSp>
        <p:nvGrpSpPr>
          <p:cNvPr id="7" name="Group 7"/>
          <p:cNvGrpSpPr/>
          <p:nvPr/>
        </p:nvGrpSpPr>
        <p:grpSpPr>
          <a:xfrm>
            <a:off x="1028700" y="1028700"/>
            <a:ext cx="7285800" cy="1616506"/>
            <a:chOff x="0" y="0"/>
            <a:chExt cx="9714400" cy="2155341"/>
          </a:xfrm>
        </p:grpSpPr>
        <p:sp>
          <p:nvSpPr>
            <p:cNvPr id="8" name="Freeform 8"/>
            <p:cNvSpPr/>
            <p:nvPr/>
          </p:nvSpPr>
          <p:spPr>
            <a:xfrm>
              <a:off x="0" y="0"/>
              <a:ext cx="9714400" cy="2155341"/>
            </a:xfrm>
            <a:custGeom>
              <a:avLst/>
              <a:gdLst/>
              <a:ahLst/>
              <a:cxnLst/>
              <a:rect l="l" t="t" r="r" b="b"/>
              <a:pathLst>
                <a:path w="9714400" h="2155341">
                  <a:moveTo>
                    <a:pt x="0" y="0"/>
                  </a:moveTo>
                  <a:lnTo>
                    <a:pt x="9714400" y="0"/>
                  </a:lnTo>
                  <a:lnTo>
                    <a:pt x="9714400" y="2155341"/>
                  </a:lnTo>
                  <a:lnTo>
                    <a:pt x="0" y="2155341"/>
                  </a:lnTo>
                  <a:lnTo>
                    <a:pt x="0" y="0"/>
                  </a:lnTo>
                  <a:close/>
                </a:path>
              </a:pathLst>
            </a:custGeom>
            <a:blipFill>
              <a:blip r:embed="rId3">
                <a:extLst>
                  <a:ext uri="{96DAC541-7B7A-43D3-8B79-37D633B846F1}">
                    <asvg:svgBlip xmlns:asvg="http://schemas.microsoft.com/office/drawing/2016/SVG/main" r:embed="rId4"/>
                  </a:ext>
                </a:extLst>
              </a:blip>
              <a:stretch>
                <a:fillRect b="-312965"/>
              </a:stretch>
            </a:blipFill>
          </p:spPr>
          <p:txBody>
            <a:bodyPr/>
            <a:lstStyle/>
            <a:p>
              <a:endParaRPr lang="en-AU"/>
            </a:p>
          </p:txBody>
        </p:sp>
        <p:sp>
          <p:nvSpPr>
            <p:cNvPr id="9" name="TextBox 9"/>
            <p:cNvSpPr txBox="1"/>
            <p:nvPr/>
          </p:nvSpPr>
          <p:spPr>
            <a:xfrm>
              <a:off x="136253" y="161234"/>
              <a:ext cx="1617530" cy="1756674"/>
            </a:xfrm>
            <a:prstGeom prst="rect">
              <a:avLst/>
            </a:prstGeom>
          </p:spPr>
          <p:txBody>
            <a:bodyPr lIns="0" tIns="0" rIns="0" bIns="0" rtlCol="0" anchor="t">
              <a:spAutoFit/>
            </a:bodyPr>
            <a:lstStyle/>
            <a:p>
              <a:pPr algn="ctr">
                <a:lnSpc>
                  <a:spcPts val="5352"/>
                </a:lnSpc>
              </a:pPr>
              <a:r>
                <a:rPr lang="en-US" sz="3823">
                  <a:solidFill>
                    <a:srgbClr val="FFFFFF"/>
                  </a:solidFill>
                  <a:latin typeface="Canva Sans Bold"/>
                </a:rPr>
                <a:t>Step3</a:t>
              </a:r>
            </a:p>
          </p:txBody>
        </p:sp>
        <p:sp>
          <p:nvSpPr>
            <p:cNvPr id="10" name="TextBox 10"/>
            <p:cNvSpPr txBox="1"/>
            <p:nvPr/>
          </p:nvSpPr>
          <p:spPr>
            <a:xfrm>
              <a:off x="2561122" y="505817"/>
              <a:ext cx="6629984" cy="851695"/>
            </a:xfrm>
            <a:prstGeom prst="rect">
              <a:avLst/>
            </a:prstGeom>
          </p:spPr>
          <p:txBody>
            <a:bodyPr lIns="0" tIns="0" rIns="0" bIns="0" rtlCol="0" anchor="t">
              <a:spAutoFit/>
            </a:bodyPr>
            <a:lstStyle/>
            <a:p>
              <a:pPr algn="ctr">
                <a:lnSpc>
                  <a:spcPts val="5352"/>
                </a:lnSpc>
                <a:spcBef>
                  <a:spcPct val="0"/>
                </a:spcBef>
              </a:pPr>
              <a:r>
                <a:rPr lang="en-US" sz="3823">
                  <a:solidFill>
                    <a:srgbClr val="FFFFFF"/>
                  </a:solidFill>
                  <a:latin typeface="Canva Sans Bold"/>
                </a:rPr>
                <a:t>SHARE AND LISTEN</a:t>
              </a:r>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9" name="Rectangle 28">
            <a:extLst>
              <a:ext uri="{FF2B5EF4-FFF2-40B4-BE49-F238E27FC236}">
                <a16:creationId xmlns:a16="http://schemas.microsoft.com/office/drawing/2014/main" id="{5428AC11-BFDF-42EF-80FF-717BBF909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112942" y="2112944"/>
            <a:ext cx="10287000" cy="6061116"/>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2CC56AF6-38E4-490B-8E2B-1A1037B4ED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39348" y="3989748"/>
            <a:ext cx="6533391" cy="606111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2339A6F5-AD6A-4D80-8AD9-6290D13AC4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71323" y="2457770"/>
            <a:ext cx="10286358" cy="5372102"/>
          </a:xfrm>
          <a:prstGeom prst="rect">
            <a:avLst/>
          </a:prstGeom>
          <a:gradFill>
            <a:gsLst>
              <a:gs pos="0">
                <a:srgbClr val="000000">
                  <a:alpha val="61000"/>
                </a:srgbClr>
              </a:gs>
              <a:gs pos="95000">
                <a:schemeClr val="accent5">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2"/>
          <p:cNvSpPr txBox="1"/>
          <p:nvPr/>
        </p:nvSpPr>
        <p:spPr>
          <a:xfrm>
            <a:off x="990063" y="4417764"/>
            <a:ext cx="4318032" cy="413696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6000">
                <a:solidFill>
                  <a:srgbClr val="FFFFFF"/>
                </a:solidFill>
                <a:latin typeface="+mj-lt"/>
                <a:ea typeface="+mj-ea"/>
                <a:cs typeface="+mj-cs"/>
              </a:rPr>
              <a:t>Commence Round 1</a:t>
            </a:r>
          </a:p>
        </p:txBody>
      </p:sp>
      <p:pic>
        <p:nvPicPr>
          <p:cNvPr id="6" name="Picture 5">
            <a:extLst>
              <a:ext uri="{FF2B5EF4-FFF2-40B4-BE49-F238E27FC236}">
                <a16:creationId xmlns:a16="http://schemas.microsoft.com/office/drawing/2014/main" id="{9D20A5D7-5857-6315-6307-4BB474BBBB15}"/>
              </a:ext>
            </a:extLst>
          </p:cNvPr>
          <p:cNvPicPr>
            <a:picLocks noChangeAspect="1"/>
          </p:cNvPicPr>
          <p:nvPr/>
        </p:nvPicPr>
        <p:blipFill>
          <a:blip r:embed="rId2"/>
          <a:stretch>
            <a:fillRect/>
          </a:stretch>
        </p:blipFill>
        <p:spPr>
          <a:xfrm>
            <a:off x="10363201" y="6026442"/>
            <a:ext cx="3733800" cy="3877407"/>
          </a:xfrm>
          <a:prstGeom prst="rect">
            <a:avLst/>
          </a:prstGeom>
        </p:spPr>
      </p:pic>
      <p:pic>
        <p:nvPicPr>
          <p:cNvPr id="5" name="Picture 4">
            <a:extLst>
              <a:ext uri="{FF2B5EF4-FFF2-40B4-BE49-F238E27FC236}">
                <a16:creationId xmlns:a16="http://schemas.microsoft.com/office/drawing/2014/main" id="{8A65DB7A-4417-EDD8-5492-A4DE637F0BCA}"/>
              </a:ext>
            </a:extLst>
          </p:cNvPr>
          <p:cNvPicPr>
            <a:picLocks noChangeAspect="1"/>
          </p:cNvPicPr>
          <p:nvPr/>
        </p:nvPicPr>
        <p:blipFill>
          <a:blip r:embed="rId3"/>
          <a:stretch>
            <a:fillRect/>
          </a:stretch>
        </p:blipFill>
        <p:spPr>
          <a:xfrm>
            <a:off x="7086600" y="649302"/>
            <a:ext cx="9510584" cy="5377138"/>
          </a:xfrm>
          <a:prstGeom prst="rect">
            <a:avLst/>
          </a:prstGeom>
        </p:spPr>
      </p:pic>
    </p:spTree>
    <p:extLst>
      <p:ext uri="{BB962C8B-B14F-4D97-AF65-F5344CB8AC3E}">
        <p14:creationId xmlns:p14="http://schemas.microsoft.com/office/powerpoint/2010/main" val="17762376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9" name="Rectangle 28">
            <a:extLst>
              <a:ext uri="{FF2B5EF4-FFF2-40B4-BE49-F238E27FC236}">
                <a16:creationId xmlns:a16="http://schemas.microsoft.com/office/drawing/2014/main" id="{5428AC11-BFDF-42EF-80FF-717BBF909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112942" y="2112944"/>
            <a:ext cx="10287000" cy="6061116"/>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2CC56AF6-38E4-490B-8E2B-1A1037B4ED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39348" y="3989748"/>
            <a:ext cx="6533391" cy="606111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2339A6F5-AD6A-4D80-8AD9-6290D13AC4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71323" y="2457770"/>
            <a:ext cx="10286358" cy="5372102"/>
          </a:xfrm>
          <a:prstGeom prst="rect">
            <a:avLst/>
          </a:prstGeom>
          <a:gradFill>
            <a:gsLst>
              <a:gs pos="0">
                <a:srgbClr val="000000">
                  <a:alpha val="61000"/>
                </a:srgbClr>
              </a:gs>
              <a:gs pos="95000">
                <a:schemeClr val="accent5">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2"/>
          <p:cNvSpPr txBox="1"/>
          <p:nvPr/>
        </p:nvSpPr>
        <p:spPr>
          <a:xfrm>
            <a:off x="990063" y="4417764"/>
            <a:ext cx="4318032" cy="413696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6000" dirty="0">
                <a:solidFill>
                  <a:srgbClr val="FFFFFF"/>
                </a:solidFill>
                <a:latin typeface="+mj-lt"/>
                <a:ea typeface="+mj-ea"/>
                <a:cs typeface="+mj-cs"/>
              </a:rPr>
              <a:t>Commence Round 2</a:t>
            </a:r>
          </a:p>
        </p:txBody>
      </p:sp>
      <p:pic>
        <p:nvPicPr>
          <p:cNvPr id="3" name="Picture 2">
            <a:extLst>
              <a:ext uri="{FF2B5EF4-FFF2-40B4-BE49-F238E27FC236}">
                <a16:creationId xmlns:a16="http://schemas.microsoft.com/office/drawing/2014/main" id="{EE709762-1577-3CF2-7F31-E004A85E24B3}"/>
              </a:ext>
            </a:extLst>
          </p:cNvPr>
          <p:cNvPicPr>
            <a:picLocks noChangeAspect="1"/>
          </p:cNvPicPr>
          <p:nvPr/>
        </p:nvPicPr>
        <p:blipFill>
          <a:blip r:embed="rId3"/>
          <a:stretch>
            <a:fillRect/>
          </a:stretch>
        </p:blipFill>
        <p:spPr>
          <a:xfrm>
            <a:off x="10408476" y="6286500"/>
            <a:ext cx="3636819" cy="3733800"/>
          </a:xfrm>
          <a:prstGeom prst="rect">
            <a:avLst/>
          </a:prstGeom>
        </p:spPr>
      </p:pic>
      <p:pic>
        <p:nvPicPr>
          <p:cNvPr id="5" name="Online Media 5" title="6 MINUTE TIMER - COUNTDOWN TIMER (MINIMAL)">
            <a:hlinkClick r:id="" action="ppaction://media"/>
            <a:extLst>
              <a:ext uri="{FF2B5EF4-FFF2-40B4-BE49-F238E27FC236}">
                <a16:creationId xmlns:a16="http://schemas.microsoft.com/office/drawing/2014/main" id="{0DCD8407-9C62-9833-1546-A006B9BC67EE}"/>
              </a:ext>
            </a:extLst>
          </p:cNvPr>
          <p:cNvPicPr>
            <a:picLocks noRot="1" noChangeAspect="1"/>
          </p:cNvPicPr>
          <p:nvPr>
            <a:videoFile r:link="rId1"/>
          </p:nvPr>
        </p:nvPicPr>
        <p:blipFill>
          <a:blip r:embed="rId4"/>
          <a:stretch>
            <a:fillRect/>
          </a:stretch>
        </p:blipFill>
        <p:spPr>
          <a:xfrm>
            <a:off x="7593027" y="838200"/>
            <a:ext cx="9170973" cy="5181600"/>
          </a:xfrm>
          <a:prstGeom prst="rect">
            <a:avLst/>
          </a:prstGeom>
        </p:spPr>
      </p:pic>
    </p:spTree>
    <p:extLst>
      <p:ext uri="{BB962C8B-B14F-4D97-AF65-F5344CB8AC3E}">
        <p14:creationId xmlns:p14="http://schemas.microsoft.com/office/powerpoint/2010/main" val="1468044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vol="80000">
                <p:cTn id="12" fill="hold" display="0">
                  <p:stCondLst>
                    <p:cond delay="indefinite"/>
                  </p:stCondLst>
                </p:cTn>
                <p:tgtEl>
                  <p:spTgt spid="5"/>
                </p:tgtEl>
              </p:cMediaNode>
            </p:vide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4E37431-20F0-4DD6-84A9-ED2B644943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AE98B72-66C6-4AB4-AF0D-BA830DE863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957773" y="958920"/>
            <a:ext cx="10287000" cy="836916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07EAFC6-733F-403D-BB4D-05A3A2874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89809" y="592809"/>
            <a:ext cx="9519314" cy="836412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7A36730-4CB0-4F61-AD11-A44C976583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93361" y="4228451"/>
            <a:ext cx="3752969" cy="836412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69C79E1-F916-4929-A4F3-DE763D4BFA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7503" y="1279190"/>
            <a:ext cx="10287002" cy="7728618"/>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767334AB-16BD-4EC7-8C6B-4B51716009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228130" y="1692746"/>
            <a:ext cx="6477455" cy="6477455"/>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2"/>
          <p:cNvSpPr txBox="1"/>
          <p:nvPr/>
        </p:nvSpPr>
        <p:spPr>
          <a:xfrm>
            <a:off x="990063" y="1337478"/>
            <a:ext cx="6618031" cy="4546086"/>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6000" kern="1200" dirty="0">
                <a:solidFill>
                  <a:srgbClr val="FFFFFF"/>
                </a:solidFill>
                <a:latin typeface="+mj-lt"/>
                <a:ea typeface="+mj-ea"/>
                <a:cs typeface="+mj-cs"/>
              </a:rPr>
              <a:t>Commence </a:t>
            </a:r>
          </a:p>
          <a:p>
            <a:pPr>
              <a:lnSpc>
                <a:spcPct val="90000"/>
              </a:lnSpc>
              <a:spcBef>
                <a:spcPct val="0"/>
              </a:spcBef>
              <a:spcAft>
                <a:spcPts val="600"/>
              </a:spcAft>
            </a:pPr>
            <a:r>
              <a:rPr lang="en-US" sz="6000" kern="1200" dirty="0">
                <a:solidFill>
                  <a:srgbClr val="FFFFFF"/>
                </a:solidFill>
                <a:latin typeface="+mj-lt"/>
                <a:ea typeface="+mj-ea"/>
                <a:cs typeface="+mj-cs"/>
              </a:rPr>
              <a:t>Round 3</a:t>
            </a:r>
          </a:p>
        </p:txBody>
      </p:sp>
      <p:pic>
        <p:nvPicPr>
          <p:cNvPr id="3" name="Online Media 2" title="10 MINUTE TIMER - COUNTDOWN TIMER (MINIMAL)">
            <a:hlinkClick r:id="" action="ppaction://media"/>
            <a:extLst>
              <a:ext uri="{FF2B5EF4-FFF2-40B4-BE49-F238E27FC236}">
                <a16:creationId xmlns:a16="http://schemas.microsoft.com/office/drawing/2014/main" id="{F8636B8A-B100-8160-61B3-ABFF915F9A76}"/>
              </a:ext>
            </a:extLst>
          </p:cNvPr>
          <p:cNvPicPr>
            <a:picLocks noRot="1" noChangeAspect="1"/>
          </p:cNvPicPr>
          <p:nvPr>
            <a:videoFile r:link="rId1"/>
          </p:nvPr>
        </p:nvPicPr>
        <p:blipFill>
          <a:blip r:embed="rId3"/>
          <a:stretch>
            <a:fillRect/>
          </a:stretch>
        </p:blipFill>
        <p:spPr>
          <a:xfrm>
            <a:off x="8839200" y="790864"/>
            <a:ext cx="9036106" cy="5105400"/>
          </a:xfrm>
          <a:prstGeom prst="rect">
            <a:avLst/>
          </a:prstGeom>
        </p:spPr>
      </p:pic>
      <p:pic>
        <p:nvPicPr>
          <p:cNvPr id="6" name="Picture 5">
            <a:extLst>
              <a:ext uri="{FF2B5EF4-FFF2-40B4-BE49-F238E27FC236}">
                <a16:creationId xmlns:a16="http://schemas.microsoft.com/office/drawing/2014/main" id="{0D856A03-498A-E292-7C02-82320A78F176}"/>
              </a:ext>
            </a:extLst>
          </p:cNvPr>
          <p:cNvPicPr>
            <a:picLocks noChangeAspect="1"/>
          </p:cNvPicPr>
          <p:nvPr/>
        </p:nvPicPr>
        <p:blipFill>
          <a:blip r:embed="rId4"/>
          <a:stretch>
            <a:fillRect/>
          </a:stretch>
        </p:blipFill>
        <p:spPr>
          <a:xfrm>
            <a:off x="11538867" y="6324744"/>
            <a:ext cx="3533775" cy="3533775"/>
          </a:xfrm>
          <a:prstGeom prst="rect">
            <a:avLst/>
          </a:prstGeom>
        </p:spPr>
      </p:pic>
    </p:spTree>
    <p:extLst>
      <p:ext uri="{BB962C8B-B14F-4D97-AF65-F5344CB8AC3E}">
        <p14:creationId xmlns:p14="http://schemas.microsoft.com/office/powerpoint/2010/main" val="1703015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3465826"/>
            <a:ext cx="18288000" cy="6430101"/>
            <a:chOff x="0" y="0"/>
            <a:chExt cx="4816593" cy="1693525"/>
          </a:xfrm>
        </p:grpSpPr>
        <p:sp>
          <p:nvSpPr>
            <p:cNvPr id="3" name="Freeform 3"/>
            <p:cNvSpPr/>
            <p:nvPr/>
          </p:nvSpPr>
          <p:spPr>
            <a:xfrm>
              <a:off x="0" y="0"/>
              <a:ext cx="4816592" cy="1693525"/>
            </a:xfrm>
            <a:custGeom>
              <a:avLst/>
              <a:gdLst/>
              <a:ahLst/>
              <a:cxnLst/>
              <a:rect l="l" t="t" r="r" b="b"/>
              <a:pathLst>
                <a:path w="4816592" h="1693525">
                  <a:moveTo>
                    <a:pt x="0" y="0"/>
                  </a:moveTo>
                  <a:lnTo>
                    <a:pt x="4816592" y="0"/>
                  </a:lnTo>
                  <a:lnTo>
                    <a:pt x="4816592" y="1693525"/>
                  </a:lnTo>
                  <a:lnTo>
                    <a:pt x="0" y="1693525"/>
                  </a:lnTo>
                  <a:close/>
                </a:path>
              </a:pathLst>
            </a:custGeom>
            <a:solidFill>
              <a:srgbClr val="5A78B8"/>
            </a:solidFill>
          </p:spPr>
          <p:txBody>
            <a:bodyPr/>
            <a:lstStyle/>
            <a:p>
              <a:endParaRPr lang="en-AU"/>
            </a:p>
          </p:txBody>
        </p:sp>
        <p:sp>
          <p:nvSpPr>
            <p:cNvPr id="4" name="TextBox 4"/>
            <p:cNvSpPr txBox="1"/>
            <p:nvPr/>
          </p:nvSpPr>
          <p:spPr>
            <a:xfrm>
              <a:off x="0" y="-47625"/>
              <a:ext cx="4816593" cy="1741150"/>
            </a:xfrm>
            <a:prstGeom prst="rect">
              <a:avLst/>
            </a:prstGeom>
          </p:spPr>
          <p:txBody>
            <a:bodyPr lIns="50800" tIns="50800" rIns="50800" bIns="50800" rtlCol="0" anchor="ctr"/>
            <a:lstStyle/>
            <a:p>
              <a:pPr algn="ctr">
                <a:lnSpc>
                  <a:spcPts val="3492"/>
                </a:lnSpc>
              </a:pPr>
              <a:endParaRPr/>
            </a:p>
          </p:txBody>
        </p:sp>
      </p:grpSp>
      <p:sp>
        <p:nvSpPr>
          <p:cNvPr id="5" name="TextBox 5"/>
          <p:cNvSpPr txBox="1"/>
          <p:nvPr/>
        </p:nvSpPr>
        <p:spPr>
          <a:xfrm>
            <a:off x="1028700" y="3785591"/>
            <a:ext cx="16230600" cy="6659573"/>
          </a:xfrm>
          <a:prstGeom prst="rect">
            <a:avLst/>
          </a:prstGeom>
        </p:spPr>
        <p:txBody>
          <a:bodyPr lIns="0" tIns="0" rIns="0" bIns="0" rtlCol="0" anchor="t">
            <a:spAutoFit/>
          </a:bodyPr>
          <a:lstStyle/>
          <a:p>
            <a:pPr algn="l">
              <a:lnSpc>
                <a:spcPts val="5234"/>
              </a:lnSpc>
            </a:pPr>
            <a:r>
              <a:rPr lang="en-US" sz="3738">
                <a:solidFill>
                  <a:srgbClr val="FFFFFF">
                    <a:alpha val="95686"/>
                  </a:srgbClr>
                </a:solidFill>
                <a:latin typeface="Canva Sans Bold"/>
              </a:rPr>
              <a:t>4: An increasing number of people living in the Northern Beaches experience a number of social difficulties: domestic and family violence, mental health and wellbeing concerns, and difficulties due to the effects of the current housing affordability crisis. </a:t>
            </a:r>
          </a:p>
          <a:p>
            <a:pPr algn="l">
              <a:lnSpc>
                <a:spcPts val="5234"/>
              </a:lnSpc>
            </a:pPr>
            <a:endParaRPr lang="en-US" sz="3738">
              <a:solidFill>
                <a:srgbClr val="FFFFFF">
                  <a:alpha val="95686"/>
                </a:srgbClr>
              </a:solidFill>
              <a:latin typeface="Canva Sans Bold"/>
            </a:endParaRPr>
          </a:p>
          <a:p>
            <a:pPr algn="l">
              <a:lnSpc>
                <a:spcPts val="5234"/>
              </a:lnSpc>
            </a:pPr>
            <a:r>
              <a:rPr lang="en-US" sz="3738">
                <a:solidFill>
                  <a:srgbClr val="FFFFFF">
                    <a:alpha val="95686"/>
                  </a:srgbClr>
                </a:solidFill>
                <a:latin typeface="Canva Sans Bold"/>
              </a:rPr>
              <a:t>What may need to be considered to support and resource the specific social and disadvantaged needs of people living on the Northern Beaches? What areas for outreach may need to be thought through and considered?</a:t>
            </a:r>
          </a:p>
          <a:p>
            <a:pPr algn="l">
              <a:lnSpc>
                <a:spcPts val="6074"/>
              </a:lnSpc>
              <a:spcBef>
                <a:spcPct val="0"/>
              </a:spcBef>
            </a:pPr>
            <a:endParaRPr lang="en-US" sz="3738">
              <a:solidFill>
                <a:srgbClr val="FFFFFF">
                  <a:alpha val="95686"/>
                </a:srgbClr>
              </a:solidFill>
              <a:latin typeface="Canva Sans Bold"/>
            </a:endParaRPr>
          </a:p>
        </p:txBody>
      </p:sp>
      <p:sp>
        <p:nvSpPr>
          <p:cNvPr id="6" name="Freeform 6"/>
          <p:cNvSpPr/>
          <p:nvPr/>
        </p:nvSpPr>
        <p:spPr>
          <a:xfrm>
            <a:off x="15046703" y="0"/>
            <a:ext cx="3241297" cy="1497718"/>
          </a:xfrm>
          <a:custGeom>
            <a:avLst/>
            <a:gdLst/>
            <a:ahLst/>
            <a:cxnLst/>
            <a:rect l="l" t="t" r="r" b="b"/>
            <a:pathLst>
              <a:path w="3241297" h="1497718">
                <a:moveTo>
                  <a:pt x="0" y="0"/>
                </a:moveTo>
                <a:lnTo>
                  <a:pt x="3241297" y="0"/>
                </a:lnTo>
                <a:lnTo>
                  <a:pt x="3241297" y="1497718"/>
                </a:lnTo>
                <a:lnTo>
                  <a:pt x="0" y="1497718"/>
                </a:lnTo>
                <a:lnTo>
                  <a:pt x="0" y="0"/>
                </a:lnTo>
                <a:close/>
              </a:path>
            </a:pathLst>
          </a:custGeom>
          <a:blipFill>
            <a:blip r:embed="rId2"/>
            <a:stretch>
              <a:fillRect/>
            </a:stretch>
          </a:blipFill>
        </p:spPr>
        <p:txBody>
          <a:bodyPr/>
          <a:lstStyle/>
          <a:p>
            <a:endParaRPr lang="en-AU"/>
          </a:p>
        </p:txBody>
      </p:sp>
      <p:grpSp>
        <p:nvGrpSpPr>
          <p:cNvPr id="7" name="Group 7"/>
          <p:cNvGrpSpPr/>
          <p:nvPr/>
        </p:nvGrpSpPr>
        <p:grpSpPr>
          <a:xfrm>
            <a:off x="1028700" y="1028700"/>
            <a:ext cx="7285800" cy="1616506"/>
            <a:chOff x="0" y="0"/>
            <a:chExt cx="9714400" cy="2155341"/>
          </a:xfrm>
        </p:grpSpPr>
        <p:sp>
          <p:nvSpPr>
            <p:cNvPr id="8" name="Freeform 8"/>
            <p:cNvSpPr/>
            <p:nvPr/>
          </p:nvSpPr>
          <p:spPr>
            <a:xfrm>
              <a:off x="0" y="0"/>
              <a:ext cx="9714400" cy="2155341"/>
            </a:xfrm>
            <a:custGeom>
              <a:avLst/>
              <a:gdLst/>
              <a:ahLst/>
              <a:cxnLst/>
              <a:rect l="l" t="t" r="r" b="b"/>
              <a:pathLst>
                <a:path w="9714400" h="2155341">
                  <a:moveTo>
                    <a:pt x="0" y="0"/>
                  </a:moveTo>
                  <a:lnTo>
                    <a:pt x="9714400" y="0"/>
                  </a:lnTo>
                  <a:lnTo>
                    <a:pt x="9714400" y="2155341"/>
                  </a:lnTo>
                  <a:lnTo>
                    <a:pt x="0" y="2155341"/>
                  </a:lnTo>
                  <a:lnTo>
                    <a:pt x="0" y="0"/>
                  </a:lnTo>
                  <a:close/>
                </a:path>
              </a:pathLst>
            </a:custGeom>
            <a:blipFill>
              <a:blip r:embed="rId3">
                <a:extLst>
                  <a:ext uri="{96DAC541-7B7A-43D3-8B79-37D633B846F1}">
                    <asvg:svgBlip xmlns:asvg="http://schemas.microsoft.com/office/drawing/2016/SVG/main" r:embed="rId4"/>
                  </a:ext>
                </a:extLst>
              </a:blip>
              <a:stretch>
                <a:fillRect b="-312965"/>
              </a:stretch>
            </a:blipFill>
          </p:spPr>
          <p:txBody>
            <a:bodyPr/>
            <a:lstStyle/>
            <a:p>
              <a:endParaRPr lang="en-AU"/>
            </a:p>
          </p:txBody>
        </p:sp>
        <p:sp>
          <p:nvSpPr>
            <p:cNvPr id="9" name="TextBox 9"/>
            <p:cNvSpPr txBox="1"/>
            <p:nvPr/>
          </p:nvSpPr>
          <p:spPr>
            <a:xfrm>
              <a:off x="136253" y="161234"/>
              <a:ext cx="1617530" cy="1756674"/>
            </a:xfrm>
            <a:prstGeom prst="rect">
              <a:avLst/>
            </a:prstGeom>
          </p:spPr>
          <p:txBody>
            <a:bodyPr lIns="0" tIns="0" rIns="0" bIns="0" rtlCol="0" anchor="t">
              <a:spAutoFit/>
            </a:bodyPr>
            <a:lstStyle/>
            <a:p>
              <a:pPr algn="ctr">
                <a:lnSpc>
                  <a:spcPts val="5352"/>
                </a:lnSpc>
              </a:pPr>
              <a:r>
                <a:rPr lang="en-US" sz="3823">
                  <a:solidFill>
                    <a:srgbClr val="FFFFFF"/>
                  </a:solidFill>
                  <a:latin typeface="Canva Sans Bold"/>
                </a:rPr>
                <a:t>Step3</a:t>
              </a:r>
            </a:p>
          </p:txBody>
        </p:sp>
        <p:sp>
          <p:nvSpPr>
            <p:cNvPr id="10" name="TextBox 10"/>
            <p:cNvSpPr txBox="1"/>
            <p:nvPr/>
          </p:nvSpPr>
          <p:spPr>
            <a:xfrm>
              <a:off x="2561122" y="505817"/>
              <a:ext cx="6629984" cy="851695"/>
            </a:xfrm>
            <a:prstGeom prst="rect">
              <a:avLst/>
            </a:prstGeom>
          </p:spPr>
          <p:txBody>
            <a:bodyPr lIns="0" tIns="0" rIns="0" bIns="0" rtlCol="0" anchor="t">
              <a:spAutoFit/>
            </a:bodyPr>
            <a:lstStyle/>
            <a:p>
              <a:pPr algn="ctr">
                <a:lnSpc>
                  <a:spcPts val="5352"/>
                </a:lnSpc>
                <a:spcBef>
                  <a:spcPct val="0"/>
                </a:spcBef>
              </a:pPr>
              <a:r>
                <a:rPr lang="en-US" sz="3823">
                  <a:solidFill>
                    <a:srgbClr val="FFFFFF"/>
                  </a:solidFill>
                  <a:latin typeface="Canva Sans Bold"/>
                </a:rPr>
                <a:t>SHARE AND LISTEN</a:t>
              </a:r>
            </a:p>
          </p:txBody>
        </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9" name="Rectangle 28">
            <a:extLst>
              <a:ext uri="{FF2B5EF4-FFF2-40B4-BE49-F238E27FC236}">
                <a16:creationId xmlns:a16="http://schemas.microsoft.com/office/drawing/2014/main" id="{5428AC11-BFDF-42EF-80FF-717BBF909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112942" y="2112944"/>
            <a:ext cx="10287000" cy="6061116"/>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2CC56AF6-38E4-490B-8E2B-1A1037B4ED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39348" y="3989748"/>
            <a:ext cx="6533391" cy="606111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2339A6F5-AD6A-4D80-8AD9-6290D13AC4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71323" y="2457770"/>
            <a:ext cx="10286358" cy="5372102"/>
          </a:xfrm>
          <a:prstGeom prst="rect">
            <a:avLst/>
          </a:prstGeom>
          <a:gradFill>
            <a:gsLst>
              <a:gs pos="0">
                <a:srgbClr val="000000">
                  <a:alpha val="61000"/>
                </a:srgbClr>
              </a:gs>
              <a:gs pos="95000">
                <a:schemeClr val="accent5">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2"/>
          <p:cNvSpPr txBox="1"/>
          <p:nvPr/>
        </p:nvSpPr>
        <p:spPr>
          <a:xfrm>
            <a:off x="990063" y="4417764"/>
            <a:ext cx="4318032" cy="413696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6000">
                <a:solidFill>
                  <a:srgbClr val="FFFFFF"/>
                </a:solidFill>
                <a:latin typeface="+mj-lt"/>
                <a:ea typeface="+mj-ea"/>
                <a:cs typeface="+mj-cs"/>
              </a:rPr>
              <a:t>Commence Round 1</a:t>
            </a:r>
          </a:p>
        </p:txBody>
      </p:sp>
      <p:pic>
        <p:nvPicPr>
          <p:cNvPr id="6" name="Picture 5">
            <a:extLst>
              <a:ext uri="{FF2B5EF4-FFF2-40B4-BE49-F238E27FC236}">
                <a16:creationId xmlns:a16="http://schemas.microsoft.com/office/drawing/2014/main" id="{9D20A5D7-5857-6315-6307-4BB474BBBB15}"/>
              </a:ext>
            </a:extLst>
          </p:cNvPr>
          <p:cNvPicPr>
            <a:picLocks noChangeAspect="1"/>
          </p:cNvPicPr>
          <p:nvPr/>
        </p:nvPicPr>
        <p:blipFill>
          <a:blip r:embed="rId2"/>
          <a:stretch>
            <a:fillRect/>
          </a:stretch>
        </p:blipFill>
        <p:spPr>
          <a:xfrm>
            <a:off x="10363201" y="6026442"/>
            <a:ext cx="3733800" cy="3877407"/>
          </a:xfrm>
          <a:prstGeom prst="rect">
            <a:avLst/>
          </a:prstGeom>
        </p:spPr>
      </p:pic>
      <p:pic>
        <p:nvPicPr>
          <p:cNvPr id="3" name="Picture 2">
            <a:extLst>
              <a:ext uri="{FF2B5EF4-FFF2-40B4-BE49-F238E27FC236}">
                <a16:creationId xmlns:a16="http://schemas.microsoft.com/office/drawing/2014/main" id="{31A99A0F-23E4-4287-57DC-33EB721DA36A}"/>
              </a:ext>
            </a:extLst>
          </p:cNvPr>
          <p:cNvPicPr>
            <a:picLocks noChangeAspect="1"/>
          </p:cNvPicPr>
          <p:nvPr/>
        </p:nvPicPr>
        <p:blipFill>
          <a:blip r:embed="rId3"/>
          <a:stretch>
            <a:fillRect/>
          </a:stretch>
        </p:blipFill>
        <p:spPr>
          <a:xfrm>
            <a:off x="7086600" y="649302"/>
            <a:ext cx="9510584" cy="5377138"/>
          </a:xfrm>
          <a:prstGeom prst="rect">
            <a:avLst/>
          </a:prstGeom>
        </p:spPr>
      </p:pic>
    </p:spTree>
    <p:extLst>
      <p:ext uri="{BB962C8B-B14F-4D97-AF65-F5344CB8AC3E}">
        <p14:creationId xmlns:p14="http://schemas.microsoft.com/office/powerpoint/2010/main" val="14507531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9" name="Rectangle 28">
            <a:extLst>
              <a:ext uri="{FF2B5EF4-FFF2-40B4-BE49-F238E27FC236}">
                <a16:creationId xmlns:a16="http://schemas.microsoft.com/office/drawing/2014/main" id="{5428AC11-BFDF-42EF-80FF-717BBF909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112942" y="2112944"/>
            <a:ext cx="10287000" cy="6061116"/>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2CC56AF6-38E4-490B-8E2B-1A1037B4ED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39348" y="3989748"/>
            <a:ext cx="6533391" cy="606111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2339A6F5-AD6A-4D80-8AD9-6290D13AC4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71323" y="2457770"/>
            <a:ext cx="10286358" cy="5372102"/>
          </a:xfrm>
          <a:prstGeom prst="rect">
            <a:avLst/>
          </a:prstGeom>
          <a:gradFill>
            <a:gsLst>
              <a:gs pos="0">
                <a:srgbClr val="000000">
                  <a:alpha val="61000"/>
                </a:srgbClr>
              </a:gs>
              <a:gs pos="95000">
                <a:schemeClr val="accent5">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2"/>
          <p:cNvSpPr txBox="1"/>
          <p:nvPr/>
        </p:nvSpPr>
        <p:spPr>
          <a:xfrm>
            <a:off x="990063" y="4417764"/>
            <a:ext cx="4318032" cy="413696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6000" dirty="0">
                <a:solidFill>
                  <a:srgbClr val="FFFFFF"/>
                </a:solidFill>
                <a:latin typeface="+mj-lt"/>
                <a:ea typeface="+mj-ea"/>
                <a:cs typeface="+mj-cs"/>
              </a:rPr>
              <a:t>Commence Round 2</a:t>
            </a:r>
          </a:p>
        </p:txBody>
      </p:sp>
      <p:pic>
        <p:nvPicPr>
          <p:cNvPr id="3" name="Picture 2">
            <a:extLst>
              <a:ext uri="{FF2B5EF4-FFF2-40B4-BE49-F238E27FC236}">
                <a16:creationId xmlns:a16="http://schemas.microsoft.com/office/drawing/2014/main" id="{EE709762-1577-3CF2-7F31-E004A85E24B3}"/>
              </a:ext>
            </a:extLst>
          </p:cNvPr>
          <p:cNvPicPr>
            <a:picLocks noChangeAspect="1"/>
          </p:cNvPicPr>
          <p:nvPr/>
        </p:nvPicPr>
        <p:blipFill>
          <a:blip r:embed="rId2"/>
          <a:stretch>
            <a:fillRect/>
          </a:stretch>
        </p:blipFill>
        <p:spPr>
          <a:xfrm>
            <a:off x="10408476" y="6286500"/>
            <a:ext cx="3636819" cy="3733800"/>
          </a:xfrm>
          <a:prstGeom prst="rect">
            <a:avLst/>
          </a:prstGeom>
        </p:spPr>
      </p:pic>
      <p:pic>
        <p:nvPicPr>
          <p:cNvPr id="5" name="Picture 4">
            <a:extLst>
              <a:ext uri="{FF2B5EF4-FFF2-40B4-BE49-F238E27FC236}">
                <a16:creationId xmlns:a16="http://schemas.microsoft.com/office/drawing/2014/main" id="{628C39AC-940C-9097-1734-92188F7F929D}"/>
              </a:ext>
            </a:extLst>
          </p:cNvPr>
          <p:cNvPicPr>
            <a:picLocks noChangeAspect="1"/>
          </p:cNvPicPr>
          <p:nvPr/>
        </p:nvPicPr>
        <p:blipFill>
          <a:blip r:embed="rId3"/>
          <a:stretch>
            <a:fillRect/>
          </a:stretch>
        </p:blipFill>
        <p:spPr>
          <a:xfrm>
            <a:off x="7479633" y="437926"/>
            <a:ext cx="9169179" cy="5182049"/>
          </a:xfrm>
          <a:prstGeom prst="rect">
            <a:avLst/>
          </a:prstGeom>
        </p:spPr>
      </p:pic>
    </p:spTree>
    <p:extLst>
      <p:ext uri="{BB962C8B-B14F-4D97-AF65-F5344CB8AC3E}">
        <p14:creationId xmlns:p14="http://schemas.microsoft.com/office/powerpoint/2010/main" val="28029099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4E37431-20F0-4DD6-84A9-ED2B644943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AE98B72-66C6-4AB4-AF0D-BA830DE863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957773" y="958920"/>
            <a:ext cx="10287000" cy="836916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07EAFC6-733F-403D-BB4D-05A3A2874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89809" y="592809"/>
            <a:ext cx="9519314" cy="836412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7A36730-4CB0-4F61-AD11-A44C976583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93361" y="4228451"/>
            <a:ext cx="3752969" cy="836412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69C79E1-F916-4929-A4F3-DE763D4BFA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7503" y="1279190"/>
            <a:ext cx="10287002" cy="7728618"/>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767334AB-16BD-4EC7-8C6B-4B51716009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228130" y="1692746"/>
            <a:ext cx="6477455" cy="6477455"/>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2"/>
          <p:cNvSpPr txBox="1"/>
          <p:nvPr/>
        </p:nvSpPr>
        <p:spPr>
          <a:xfrm>
            <a:off x="990063" y="1337478"/>
            <a:ext cx="6618031" cy="4546086"/>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6000" kern="1200" dirty="0">
                <a:solidFill>
                  <a:srgbClr val="FFFFFF"/>
                </a:solidFill>
                <a:latin typeface="+mj-lt"/>
                <a:ea typeface="+mj-ea"/>
                <a:cs typeface="+mj-cs"/>
              </a:rPr>
              <a:t>Commence </a:t>
            </a:r>
          </a:p>
          <a:p>
            <a:pPr>
              <a:lnSpc>
                <a:spcPct val="90000"/>
              </a:lnSpc>
              <a:spcBef>
                <a:spcPct val="0"/>
              </a:spcBef>
              <a:spcAft>
                <a:spcPts val="600"/>
              </a:spcAft>
            </a:pPr>
            <a:r>
              <a:rPr lang="en-US" sz="6000" kern="1200" dirty="0">
                <a:solidFill>
                  <a:srgbClr val="FFFFFF"/>
                </a:solidFill>
                <a:latin typeface="+mj-lt"/>
                <a:ea typeface="+mj-ea"/>
                <a:cs typeface="+mj-cs"/>
              </a:rPr>
              <a:t>Round 3</a:t>
            </a:r>
          </a:p>
        </p:txBody>
      </p:sp>
      <p:pic>
        <p:nvPicPr>
          <p:cNvPr id="3" name="Online Media 2" title="10 MINUTE TIMER - COUNTDOWN TIMER (MINIMAL)">
            <a:hlinkClick r:id="" action="ppaction://media"/>
            <a:extLst>
              <a:ext uri="{FF2B5EF4-FFF2-40B4-BE49-F238E27FC236}">
                <a16:creationId xmlns:a16="http://schemas.microsoft.com/office/drawing/2014/main" id="{F8636B8A-B100-8160-61B3-ABFF915F9A76}"/>
              </a:ext>
            </a:extLst>
          </p:cNvPr>
          <p:cNvPicPr>
            <a:picLocks noRot="1" noChangeAspect="1"/>
          </p:cNvPicPr>
          <p:nvPr>
            <a:videoFile r:link="rId1"/>
          </p:nvPr>
        </p:nvPicPr>
        <p:blipFill>
          <a:blip r:embed="rId3"/>
          <a:stretch>
            <a:fillRect/>
          </a:stretch>
        </p:blipFill>
        <p:spPr>
          <a:xfrm>
            <a:off x="8839200" y="790864"/>
            <a:ext cx="9036106" cy="5105400"/>
          </a:xfrm>
          <a:prstGeom prst="rect">
            <a:avLst/>
          </a:prstGeom>
        </p:spPr>
      </p:pic>
      <p:pic>
        <p:nvPicPr>
          <p:cNvPr id="6" name="Picture 5">
            <a:extLst>
              <a:ext uri="{FF2B5EF4-FFF2-40B4-BE49-F238E27FC236}">
                <a16:creationId xmlns:a16="http://schemas.microsoft.com/office/drawing/2014/main" id="{5A821EA8-BFF3-6E5A-6F4B-40EF1C2097C9}"/>
              </a:ext>
            </a:extLst>
          </p:cNvPr>
          <p:cNvPicPr>
            <a:picLocks noChangeAspect="1"/>
          </p:cNvPicPr>
          <p:nvPr/>
        </p:nvPicPr>
        <p:blipFill>
          <a:blip r:embed="rId4"/>
          <a:stretch>
            <a:fillRect/>
          </a:stretch>
        </p:blipFill>
        <p:spPr>
          <a:xfrm>
            <a:off x="11570097" y="6314126"/>
            <a:ext cx="3533775" cy="3533775"/>
          </a:xfrm>
          <a:prstGeom prst="rect">
            <a:avLst/>
          </a:prstGeom>
        </p:spPr>
      </p:pic>
    </p:spTree>
    <p:extLst>
      <p:ext uri="{BB962C8B-B14F-4D97-AF65-F5344CB8AC3E}">
        <p14:creationId xmlns:p14="http://schemas.microsoft.com/office/powerpoint/2010/main" val="2837259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3465826"/>
            <a:ext cx="18288000" cy="6430101"/>
            <a:chOff x="0" y="0"/>
            <a:chExt cx="4816593" cy="1693525"/>
          </a:xfrm>
        </p:grpSpPr>
        <p:sp>
          <p:nvSpPr>
            <p:cNvPr id="3" name="Freeform 3"/>
            <p:cNvSpPr/>
            <p:nvPr/>
          </p:nvSpPr>
          <p:spPr>
            <a:xfrm>
              <a:off x="0" y="0"/>
              <a:ext cx="4816592" cy="1693525"/>
            </a:xfrm>
            <a:custGeom>
              <a:avLst/>
              <a:gdLst/>
              <a:ahLst/>
              <a:cxnLst/>
              <a:rect l="l" t="t" r="r" b="b"/>
              <a:pathLst>
                <a:path w="4816592" h="1693525">
                  <a:moveTo>
                    <a:pt x="0" y="0"/>
                  </a:moveTo>
                  <a:lnTo>
                    <a:pt x="4816592" y="0"/>
                  </a:lnTo>
                  <a:lnTo>
                    <a:pt x="4816592" y="1693525"/>
                  </a:lnTo>
                  <a:lnTo>
                    <a:pt x="0" y="1693525"/>
                  </a:lnTo>
                  <a:close/>
                </a:path>
              </a:pathLst>
            </a:custGeom>
            <a:solidFill>
              <a:srgbClr val="5A78B8"/>
            </a:solidFill>
          </p:spPr>
          <p:txBody>
            <a:bodyPr/>
            <a:lstStyle/>
            <a:p>
              <a:endParaRPr lang="en-AU"/>
            </a:p>
          </p:txBody>
        </p:sp>
        <p:sp>
          <p:nvSpPr>
            <p:cNvPr id="4" name="TextBox 4"/>
            <p:cNvSpPr txBox="1"/>
            <p:nvPr/>
          </p:nvSpPr>
          <p:spPr>
            <a:xfrm>
              <a:off x="0" y="-47625"/>
              <a:ext cx="4816593" cy="1741150"/>
            </a:xfrm>
            <a:prstGeom prst="rect">
              <a:avLst/>
            </a:prstGeom>
          </p:spPr>
          <p:txBody>
            <a:bodyPr lIns="50800" tIns="50800" rIns="50800" bIns="50800" rtlCol="0" anchor="ctr"/>
            <a:lstStyle/>
            <a:p>
              <a:pPr algn="ctr">
                <a:lnSpc>
                  <a:spcPts val="3492"/>
                </a:lnSpc>
              </a:pPr>
              <a:endParaRPr/>
            </a:p>
          </p:txBody>
        </p:sp>
      </p:grpSp>
      <p:sp>
        <p:nvSpPr>
          <p:cNvPr id="5" name="TextBox 5"/>
          <p:cNvSpPr txBox="1"/>
          <p:nvPr/>
        </p:nvSpPr>
        <p:spPr>
          <a:xfrm>
            <a:off x="1028700" y="3785591"/>
            <a:ext cx="16230600" cy="6370714"/>
          </a:xfrm>
          <a:prstGeom prst="rect">
            <a:avLst/>
          </a:prstGeom>
        </p:spPr>
        <p:txBody>
          <a:bodyPr lIns="0" tIns="0" rIns="0" bIns="0" rtlCol="0" anchor="t">
            <a:spAutoFit/>
          </a:bodyPr>
          <a:lstStyle/>
          <a:p>
            <a:pPr algn="l">
              <a:lnSpc>
                <a:spcPts val="6354"/>
              </a:lnSpc>
            </a:pPr>
            <a:r>
              <a:rPr lang="en-US" sz="4538">
                <a:solidFill>
                  <a:srgbClr val="FFFFFF">
                    <a:alpha val="95686"/>
                  </a:srgbClr>
                </a:solidFill>
                <a:latin typeface="Canva Sans Bold"/>
              </a:rPr>
              <a:t>5: How does the current grouping of Catholic Communities on the Northern Beaches facilitate or limit; mission, ministry, worship, liturgy, and catechesis? </a:t>
            </a:r>
          </a:p>
          <a:p>
            <a:pPr algn="l">
              <a:lnSpc>
                <a:spcPts val="6354"/>
              </a:lnSpc>
            </a:pPr>
            <a:endParaRPr lang="en-US" sz="4538">
              <a:solidFill>
                <a:srgbClr val="FFFFFF">
                  <a:alpha val="95686"/>
                </a:srgbClr>
              </a:solidFill>
              <a:latin typeface="Canva Sans Bold"/>
            </a:endParaRPr>
          </a:p>
          <a:p>
            <a:pPr algn="l">
              <a:lnSpc>
                <a:spcPts val="6354"/>
              </a:lnSpc>
            </a:pPr>
            <a:r>
              <a:rPr lang="en-US" sz="4538">
                <a:solidFill>
                  <a:srgbClr val="FFFFFF">
                    <a:alpha val="95686"/>
                  </a:srgbClr>
                </a:solidFill>
                <a:latin typeface="Canva Sans Bold"/>
              </a:rPr>
              <a:t>What may need to be considered or reviewed to enhance and strengthen Catholic Communities on the Northern Beaches? </a:t>
            </a:r>
          </a:p>
          <a:p>
            <a:pPr algn="l">
              <a:lnSpc>
                <a:spcPts val="6354"/>
              </a:lnSpc>
              <a:spcBef>
                <a:spcPct val="0"/>
              </a:spcBef>
            </a:pPr>
            <a:endParaRPr lang="en-US" sz="4538">
              <a:solidFill>
                <a:srgbClr val="FFFFFF">
                  <a:alpha val="95686"/>
                </a:srgbClr>
              </a:solidFill>
              <a:latin typeface="Canva Sans Bold"/>
            </a:endParaRPr>
          </a:p>
        </p:txBody>
      </p:sp>
      <p:sp>
        <p:nvSpPr>
          <p:cNvPr id="6" name="Freeform 6"/>
          <p:cNvSpPr/>
          <p:nvPr/>
        </p:nvSpPr>
        <p:spPr>
          <a:xfrm>
            <a:off x="15046703" y="0"/>
            <a:ext cx="3241297" cy="1497718"/>
          </a:xfrm>
          <a:custGeom>
            <a:avLst/>
            <a:gdLst/>
            <a:ahLst/>
            <a:cxnLst/>
            <a:rect l="l" t="t" r="r" b="b"/>
            <a:pathLst>
              <a:path w="3241297" h="1497718">
                <a:moveTo>
                  <a:pt x="0" y="0"/>
                </a:moveTo>
                <a:lnTo>
                  <a:pt x="3241297" y="0"/>
                </a:lnTo>
                <a:lnTo>
                  <a:pt x="3241297" y="1497718"/>
                </a:lnTo>
                <a:lnTo>
                  <a:pt x="0" y="1497718"/>
                </a:lnTo>
                <a:lnTo>
                  <a:pt x="0" y="0"/>
                </a:lnTo>
                <a:close/>
              </a:path>
            </a:pathLst>
          </a:custGeom>
          <a:blipFill>
            <a:blip r:embed="rId2"/>
            <a:stretch>
              <a:fillRect/>
            </a:stretch>
          </a:blipFill>
        </p:spPr>
        <p:txBody>
          <a:bodyPr/>
          <a:lstStyle/>
          <a:p>
            <a:endParaRPr lang="en-AU"/>
          </a:p>
        </p:txBody>
      </p:sp>
      <p:grpSp>
        <p:nvGrpSpPr>
          <p:cNvPr id="7" name="Group 7"/>
          <p:cNvGrpSpPr/>
          <p:nvPr/>
        </p:nvGrpSpPr>
        <p:grpSpPr>
          <a:xfrm>
            <a:off x="1028700" y="1028700"/>
            <a:ext cx="7285800" cy="1616506"/>
            <a:chOff x="0" y="0"/>
            <a:chExt cx="9714400" cy="2155341"/>
          </a:xfrm>
        </p:grpSpPr>
        <p:sp>
          <p:nvSpPr>
            <p:cNvPr id="8" name="Freeform 8"/>
            <p:cNvSpPr/>
            <p:nvPr/>
          </p:nvSpPr>
          <p:spPr>
            <a:xfrm>
              <a:off x="0" y="0"/>
              <a:ext cx="9714400" cy="2155341"/>
            </a:xfrm>
            <a:custGeom>
              <a:avLst/>
              <a:gdLst/>
              <a:ahLst/>
              <a:cxnLst/>
              <a:rect l="l" t="t" r="r" b="b"/>
              <a:pathLst>
                <a:path w="9714400" h="2155341">
                  <a:moveTo>
                    <a:pt x="0" y="0"/>
                  </a:moveTo>
                  <a:lnTo>
                    <a:pt x="9714400" y="0"/>
                  </a:lnTo>
                  <a:lnTo>
                    <a:pt x="9714400" y="2155341"/>
                  </a:lnTo>
                  <a:lnTo>
                    <a:pt x="0" y="2155341"/>
                  </a:lnTo>
                  <a:lnTo>
                    <a:pt x="0" y="0"/>
                  </a:lnTo>
                  <a:close/>
                </a:path>
              </a:pathLst>
            </a:custGeom>
            <a:blipFill>
              <a:blip r:embed="rId3">
                <a:extLst>
                  <a:ext uri="{96DAC541-7B7A-43D3-8B79-37D633B846F1}">
                    <asvg:svgBlip xmlns:asvg="http://schemas.microsoft.com/office/drawing/2016/SVG/main" r:embed="rId4"/>
                  </a:ext>
                </a:extLst>
              </a:blip>
              <a:stretch>
                <a:fillRect b="-312965"/>
              </a:stretch>
            </a:blipFill>
          </p:spPr>
          <p:txBody>
            <a:bodyPr/>
            <a:lstStyle/>
            <a:p>
              <a:endParaRPr lang="en-AU"/>
            </a:p>
          </p:txBody>
        </p:sp>
        <p:sp>
          <p:nvSpPr>
            <p:cNvPr id="9" name="TextBox 9"/>
            <p:cNvSpPr txBox="1"/>
            <p:nvPr/>
          </p:nvSpPr>
          <p:spPr>
            <a:xfrm>
              <a:off x="136253" y="161234"/>
              <a:ext cx="1617530" cy="1756674"/>
            </a:xfrm>
            <a:prstGeom prst="rect">
              <a:avLst/>
            </a:prstGeom>
          </p:spPr>
          <p:txBody>
            <a:bodyPr lIns="0" tIns="0" rIns="0" bIns="0" rtlCol="0" anchor="t">
              <a:spAutoFit/>
            </a:bodyPr>
            <a:lstStyle/>
            <a:p>
              <a:pPr algn="ctr">
                <a:lnSpc>
                  <a:spcPts val="5352"/>
                </a:lnSpc>
              </a:pPr>
              <a:r>
                <a:rPr lang="en-US" sz="3823">
                  <a:solidFill>
                    <a:srgbClr val="FFFFFF"/>
                  </a:solidFill>
                  <a:latin typeface="Canva Sans Bold"/>
                </a:rPr>
                <a:t>Step3</a:t>
              </a:r>
            </a:p>
          </p:txBody>
        </p:sp>
        <p:sp>
          <p:nvSpPr>
            <p:cNvPr id="10" name="TextBox 10"/>
            <p:cNvSpPr txBox="1"/>
            <p:nvPr/>
          </p:nvSpPr>
          <p:spPr>
            <a:xfrm>
              <a:off x="2561122" y="505817"/>
              <a:ext cx="6629984" cy="851695"/>
            </a:xfrm>
            <a:prstGeom prst="rect">
              <a:avLst/>
            </a:prstGeom>
          </p:spPr>
          <p:txBody>
            <a:bodyPr lIns="0" tIns="0" rIns="0" bIns="0" rtlCol="0" anchor="t">
              <a:spAutoFit/>
            </a:bodyPr>
            <a:lstStyle/>
            <a:p>
              <a:pPr algn="ctr">
                <a:lnSpc>
                  <a:spcPts val="5352"/>
                </a:lnSpc>
                <a:spcBef>
                  <a:spcPct val="0"/>
                </a:spcBef>
              </a:pPr>
              <a:r>
                <a:rPr lang="en-US" sz="3823">
                  <a:solidFill>
                    <a:srgbClr val="FFFFFF"/>
                  </a:solidFill>
                  <a:latin typeface="Canva Sans Bold"/>
                </a:rPr>
                <a:t>SHARE AND LISTEN</a:t>
              </a:r>
            </a:p>
          </p:txBody>
        </p:sp>
      </p:gr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9" name="Rectangle 28">
            <a:extLst>
              <a:ext uri="{FF2B5EF4-FFF2-40B4-BE49-F238E27FC236}">
                <a16:creationId xmlns:a16="http://schemas.microsoft.com/office/drawing/2014/main" id="{5428AC11-BFDF-42EF-80FF-717BBF909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112942" y="2112944"/>
            <a:ext cx="10287000" cy="6061116"/>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2CC56AF6-38E4-490B-8E2B-1A1037B4ED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39348" y="3989748"/>
            <a:ext cx="6533391" cy="606111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2339A6F5-AD6A-4D80-8AD9-6290D13AC4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71323" y="2457770"/>
            <a:ext cx="10286358" cy="5372102"/>
          </a:xfrm>
          <a:prstGeom prst="rect">
            <a:avLst/>
          </a:prstGeom>
          <a:gradFill>
            <a:gsLst>
              <a:gs pos="0">
                <a:srgbClr val="000000">
                  <a:alpha val="61000"/>
                </a:srgbClr>
              </a:gs>
              <a:gs pos="95000">
                <a:schemeClr val="accent5">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2"/>
          <p:cNvSpPr txBox="1"/>
          <p:nvPr/>
        </p:nvSpPr>
        <p:spPr>
          <a:xfrm>
            <a:off x="990063" y="4417764"/>
            <a:ext cx="4318032" cy="413696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6000">
                <a:solidFill>
                  <a:srgbClr val="FFFFFF"/>
                </a:solidFill>
                <a:latin typeface="+mj-lt"/>
                <a:ea typeface="+mj-ea"/>
                <a:cs typeface="+mj-cs"/>
              </a:rPr>
              <a:t>Commence Round 1</a:t>
            </a:r>
          </a:p>
        </p:txBody>
      </p:sp>
      <p:pic>
        <p:nvPicPr>
          <p:cNvPr id="6" name="Picture 5">
            <a:extLst>
              <a:ext uri="{FF2B5EF4-FFF2-40B4-BE49-F238E27FC236}">
                <a16:creationId xmlns:a16="http://schemas.microsoft.com/office/drawing/2014/main" id="{9D20A5D7-5857-6315-6307-4BB474BBBB15}"/>
              </a:ext>
            </a:extLst>
          </p:cNvPr>
          <p:cNvPicPr>
            <a:picLocks noChangeAspect="1"/>
          </p:cNvPicPr>
          <p:nvPr/>
        </p:nvPicPr>
        <p:blipFill>
          <a:blip r:embed="rId2"/>
          <a:stretch>
            <a:fillRect/>
          </a:stretch>
        </p:blipFill>
        <p:spPr>
          <a:xfrm>
            <a:off x="10363201" y="6026442"/>
            <a:ext cx="3733800" cy="3877407"/>
          </a:xfrm>
          <a:prstGeom prst="rect">
            <a:avLst/>
          </a:prstGeom>
        </p:spPr>
      </p:pic>
      <p:pic>
        <p:nvPicPr>
          <p:cNvPr id="3" name="Picture 2">
            <a:extLst>
              <a:ext uri="{FF2B5EF4-FFF2-40B4-BE49-F238E27FC236}">
                <a16:creationId xmlns:a16="http://schemas.microsoft.com/office/drawing/2014/main" id="{658A49F2-C4DC-43A5-AB3D-E6118E3C7353}"/>
              </a:ext>
            </a:extLst>
          </p:cNvPr>
          <p:cNvPicPr>
            <a:picLocks noChangeAspect="1"/>
          </p:cNvPicPr>
          <p:nvPr/>
        </p:nvPicPr>
        <p:blipFill>
          <a:blip r:embed="rId3"/>
          <a:stretch>
            <a:fillRect/>
          </a:stretch>
        </p:blipFill>
        <p:spPr>
          <a:xfrm>
            <a:off x="7787353" y="407396"/>
            <a:ext cx="9510584" cy="5377138"/>
          </a:xfrm>
          <a:prstGeom prst="rect">
            <a:avLst/>
          </a:prstGeom>
        </p:spPr>
      </p:pic>
    </p:spTree>
    <p:extLst>
      <p:ext uri="{BB962C8B-B14F-4D97-AF65-F5344CB8AC3E}">
        <p14:creationId xmlns:p14="http://schemas.microsoft.com/office/powerpoint/2010/main" val="24654514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9" name="Rectangle 28">
            <a:extLst>
              <a:ext uri="{FF2B5EF4-FFF2-40B4-BE49-F238E27FC236}">
                <a16:creationId xmlns:a16="http://schemas.microsoft.com/office/drawing/2014/main" id="{5428AC11-BFDF-42EF-80FF-717BBF909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112942" y="2112944"/>
            <a:ext cx="10287000" cy="6061116"/>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2CC56AF6-38E4-490B-8E2B-1A1037B4ED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39348" y="3989748"/>
            <a:ext cx="6533391" cy="606111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2339A6F5-AD6A-4D80-8AD9-6290D13AC4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71323" y="2457770"/>
            <a:ext cx="10286358" cy="5372102"/>
          </a:xfrm>
          <a:prstGeom prst="rect">
            <a:avLst/>
          </a:prstGeom>
          <a:gradFill>
            <a:gsLst>
              <a:gs pos="0">
                <a:srgbClr val="000000">
                  <a:alpha val="61000"/>
                </a:srgbClr>
              </a:gs>
              <a:gs pos="95000">
                <a:schemeClr val="accent5">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2"/>
          <p:cNvSpPr txBox="1"/>
          <p:nvPr/>
        </p:nvSpPr>
        <p:spPr>
          <a:xfrm>
            <a:off x="990063" y="4417764"/>
            <a:ext cx="4318032" cy="413696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6000" dirty="0">
                <a:solidFill>
                  <a:srgbClr val="FFFFFF"/>
                </a:solidFill>
                <a:latin typeface="+mj-lt"/>
                <a:ea typeface="+mj-ea"/>
                <a:cs typeface="+mj-cs"/>
              </a:rPr>
              <a:t>Commence Round 2</a:t>
            </a:r>
          </a:p>
        </p:txBody>
      </p:sp>
      <p:pic>
        <p:nvPicPr>
          <p:cNvPr id="3" name="Picture 2">
            <a:extLst>
              <a:ext uri="{FF2B5EF4-FFF2-40B4-BE49-F238E27FC236}">
                <a16:creationId xmlns:a16="http://schemas.microsoft.com/office/drawing/2014/main" id="{EE709762-1577-3CF2-7F31-E004A85E24B3}"/>
              </a:ext>
            </a:extLst>
          </p:cNvPr>
          <p:cNvPicPr>
            <a:picLocks noChangeAspect="1"/>
          </p:cNvPicPr>
          <p:nvPr/>
        </p:nvPicPr>
        <p:blipFill>
          <a:blip r:embed="rId2"/>
          <a:stretch>
            <a:fillRect/>
          </a:stretch>
        </p:blipFill>
        <p:spPr>
          <a:xfrm>
            <a:off x="10408476" y="6286500"/>
            <a:ext cx="3636819" cy="3733800"/>
          </a:xfrm>
          <a:prstGeom prst="rect">
            <a:avLst/>
          </a:prstGeom>
        </p:spPr>
      </p:pic>
      <p:pic>
        <p:nvPicPr>
          <p:cNvPr id="5" name="Picture 4">
            <a:extLst>
              <a:ext uri="{FF2B5EF4-FFF2-40B4-BE49-F238E27FC236}">
                <a16:creationId xmlns:a16="http://schemas.microsoft.com/office/drawing/2014/main" id="{77A2A455-C7EF-0A14-5EE9-40EFC9848A5C}"/>
              </a:ext>
            </a:extLst>
          </p:cNvPr>
          <p:cNvPicPr>
            <a:picLocks noChangeAspect="1"/>
          </p:cNvPicPr>
          <p:nvPr/>
        </p:nvPicPr>
        <p:blipFill>
          <a:blip r:embed="rId3"/>
          <a:stretch>
            <a:fillRect/>
          </a:stretch>
        </p:blipFill>
        <p:spPr>
          <a:xfrm>
            <a:off x="6707912" y="837751"/>
            <a:ext cx="9169179" cy="5182049"/>
          </a:xfrm>
          <a:prstGeom prst="rect">
            <a:avLst/>
          </a:prstGeom>
        </p:spPr>
      </p:pic>
    </p:spTree>
    <p:extLst>
      <p:ext uri="{BB962C8B-B14F-4D97-AF65-F5344CB8AC3E}">
        <p14:creationId xmlns:p14="http://schemas.microsoft.com/office/powerpoint/2010/main" val="25133323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4E37431-20F0-4DD6-84A9-ED2B644943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AE98B72-66C6-4AB4-AF0D-BA830DE863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957773" y="958920"/>
            <a:ext cx="10287000" cy="836916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07EAFC6-733F-403D-BB4D-05A3A2874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89809" y="592809"/>
            <a:ext cx="9519314" cy="836412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7A36730-4CB0-4F61-AD11-A44C976583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93361" y="4228451"/>
            <a:ext cx="3752969" cy="836412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69C79E1-F916-4929-A4F3-DE763D4BFA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7503" y="1279190"/>
            <a:ext cx="10287002" cy="7728618"/>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767334AB-16BD-4EC7-8C6B-4B51716009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228130" y="1692746"/>
            <a:ext cx="6477455" cy="6477455"/>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2"/>
          <p:cNvSpPr txBox="1"/>
          <p:nvPr/>
        </p:nvSpPr>
        <p:spPr>
          <a:xfrm>
            <a:off x="990063" y="1337478"/>
            <a:ext cx="6618031" cy="4546086"/>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6000" kern="1200" dirty="0">
                <a:solidFill>
                  <a:srgbClr val="FFFFFF"/>
                </a:solidFill>
                <a:latin typeface="+mj-lt"/>
                <a:ea typeface="+mj-ea"/>
                <a:cs typeface="+mj-cs"/>
              </a:rPr>
              <a:t>Commence </a:t>
            </a:r>
          </a:p>
          <a:p>
            <a:pPr>
              <a:lnSpc>
                <a:spcPct val="90000"/>
              </a:lnSpc>
              <a:spcBef>
                <a:spcPct val="0"/>
              </a:spcBef>
              <a:spcAft>
                <a:spcPts val="600"/>
              </a:spcAft>
            </a:pPr>
            <a:r>
              <a:rPr lang="en-US" sz="6000" kern="1200" dirty="0">
                <a:solidFill>
                  <a:srgbClr val="FFFFFF"/>
                </a:solidFill>
                <a:latin typeface="+mj-lt"/>
                <a:ea typeface="+mj-ea"/>
                <a:cs typeface="+mj-cs"/>
              </a:rPr>
              <a:t>Round 3</a:t>
            </a:r>
          </a:p>
        </p:txBody>
      </p:sp>
      <p:pic>
        <p:nvPicPr>
          <p:cNvPr id="3" name="Online Media 2" title="10 MINUTE TIMER - COUNTDOWN TIMER (MINIMAL)">
            <a:hlinkClick r:id="" action="ppaction://media"/>
            <a:extLst>
              <a:ext uri="{FF2B5EF4-FFF2-40B4-BE49-F238E27FC236}">
                <a16:creationId xmlns:a16="http://schemas.microsoft.com/office/drawing/2014/main" id="{F8636B8A-B100-8160-61B3-ABFF915F9A76}"/>
              </a:ext>
            </a:extLst>
          </p:cNvPr>
          <p:cNvPicPr>
            <a:picLocks noRot="1" noChangeAspect="1"/>
          </p:cNvPicPr>
          <p:nvPr>
            <a:videoFile r:link="rId1"/>
          </p:nvPr>
        </p:nvPicPr>
        <p:blipFill>
          <a:blip r:embed="rId3"/>
          <a:stretch>
            <a:fillRect/>
          </a:stretch>
        </p:blipFill>
        <p:spPr>
          <a:xfrm>
            <a:off x="8839200" y="790864"/>
            <a:ext cx="9036106" cy="5105400"/>
          </a:xfrm>
          <a:prstGeom prst="rect">
            <a:avLst/>
          </a:prstGeom>
        </p:spPr>
      </p:pic>
      <p:pic>
        <p:nvPicPr>
          <p:cNvPr id="6" name="Picture 5">
            <a:extLst>
              <a:ext uri="{FF2B5EF4-FFF2-40B4-BE49-F238E27FC236}">
                <a16:creationId xmlns:a16="http://schemas.microsoft.com/office/drawing/2014/main" id="{A09EF0A1-87B1-C701-1C50-10EA567D553D}"/>
              </a:ext>
            </a:extLst>
          </p:cNvPr>
          <p:cNvPicPr>
            <a:picLocks noChangeAspect="1"/>
          </p:cNvPicPr>
          <p:nvPr/>
        </p:nvPicPr>
        <p:blipFill>
          <a:blip r:embed="rId4"/>
          <a:stretch>
            <a:fillRect/>
          </a:stretch>
        </p:blipFill>
        <p:spPr>
          <a:xfrm>
            <a:off x="11521379" y="6251667"/>
            <a:ext cx="3533775" cy="3533775"/>
          </a:xfrm>
          <a:prstGeom prst="rect">
            <a:avLst/>
          </a:prstGeom>
        </p:spPr>
      </p:pic>
    </p:spTree>
    <p:extLst>
      <p:ext uri="{BB962C8B-B14F-4D97-AF65-F5344CB8AC3E}">
        <p14:creationId xmlns:p14="http://schemas.microsoft.com/office/powerpoint/2010/main" val="2360764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28700" y="1028700"/>
            <a:ext cx="7285800" cy="1616506"/>
            <a:chOff x="0" y="0"/>
            <a:chExt cx="9714400" cy="2155341"/>
          </a:xfrm>
        </p:grpSpPr>
        <p:sp>
          <p:nvSpPr>
            <p:cNvPr id="3" name="Freeform 3"/>
            <p:cNvSpPr/>
            <p:nvPr/>
          </p:nvSpPr>
          <p:spPr>
            <a:xfrm>
              <a:off x="0" y="0"/>
              <a:ext cx="9714400" cy="2155341"/>
            </a:xfrm>
            <a:custGeom>
              <a:avLst/>
              <a:gdLst/>
              <a:ahLst/>
              <a:cxnLst/>
              <a:rect l="l" t="t" r="r" b="b"/>
              <a:pathLst>
                <a:path w="9714400" h="2155341">
                  <a:moveTo>
                    <a:pt x="0" y="0"/>
                  </a:moveTo>
                  <a:lnTo>
                    <a:pt x="9714400" y="0"/>
                  </a:lnTo>
                  <a:lnTo>
                    <a:pt x="9714400" y="2155341"/>
                  </a:lnTo>
                  <a:lnTo>
                    <a:pt x="0" y="2155341"/>
                  </a:lnTo>
                  <a:lnTo>
                    <a:pt x="0" y="0"/>
                  </a:lnTo>
                  <a:close/>
                </a:path>
              </a:pathLst>
            </a:custGeom>
            <a:blipFill>
              <a:blip r:embed="rId2">
                <a:extLst>
                  <a:ext uri="{96DAC541-7B7A-43D3-8B79-37D633B846F1}">
                    <asvg:svgBlip xmlns:asvg="http://schemas.microsoft.com/office/drawing/2016/SVG/main" r:embed="rId3"/>
                  </a:ext>
                </a:extLst>
              </a:blip>
              <a:stretch>
                <a:fillRect b="-312965"/>
              </a:stretch>
            </a:blipFill>
          </p:spPr>
          <p:txBody>
            <a:bodyPr/>
            <a:lstStyle/>
            <a:p>
              <a:endParaRPr lang="en-AU"/>
            </a:p>
          </p:txBody>
        </p:sp>
        <p:sp>
          <p:nvSpPr>
            <p:cNvPr id="4" name="TextBox 4"/>
            <p:cNvSpPr txBox="1"/>
            <p:nvPr/>
          </p:nvSpPr>
          <p:spPr>
            <a:xfrm>
              <a:off x="222040" y="162799"/>
              <a:ext cx="1617530" cy="1756674"/>
            </a:xfrm>
            <a:prstGeom prst="rect">
              <a:avLst/>
            </a:prstGeom>
          </p:spPr>
          <p:txBody>
            <a:bodyPr lIns="0" tIns="0" rIns="0" bIns="0" rtlCol="0" anchor="t">
              <a:spAutoFit/>
            </a:bodyPr>
            <a:lstStyle/>
            <a:p>
              <a:pPr algn="ctr">
                <a:lnSpc>
                  <a:spcPts val="5352"/>
                </a:lnSpc>
              </a:pPr>
              <a:r>
                <a:rPr lang="en-US" sz="3823">
                  <a:solidFill>
                    <a:srgbClr val="FFFFFF"/>
                  </a:solidFill>
                  <a:latin typeface="Canva Sans Bold"/>
                </a:rPr>
                <a:t>Step </a:t>
              </a:r>
            </a:p>
            <a:p>
              <a:pPr algn="ctr">
                <a:lnSpc>
                  <a:spcPts val="5352"/>
                </a:lnSpc>
              </a:pPr>
              <a:r>
                <a:rPr lang="en-US" sz="3823">
                  <a:solidFill>
                    <a:srgbClr val="FFFFFF"/>
                  </a:solidFill>
                  <a:latin typeface="Canva Sans Bold"/>
                </a:rPr>
                <a:t>4</a:t>
              </a:r>
            </a:p>
          </p:txBody>
        </p:sp>
        <p:sp>
          <p:nvSpPr>
            <p:cNvPr id="5" name="TextBox 5"/>
            <p:cNvSpPr txBox="1"/>
            <p:nvPr/>
          </p:nvSpPr>
          <p:spPr>
            <a:xfrm>
              <a:off x="2561122" y="505817"/>
              <a:ext cx="6629984" cy="851695"/>
            </a:xfrm>
            <a:prstGeom prst="rect">
              <a:avLst/>
            </a:prstGeom>
          </p:spPr>
          <p:txBody>
            <a:bodyPr lIns="0" tIns="0" rIns="0" bIns="0" rtlCol="0" anchor="t">
              <a:spAutoFit/>
            </a:bodyPr>
            <a:lstStyle/>
            <a:p>
              <a:pPr algn="ctr">
                <a:lnSpc>
                  <a:spcPts val="5352"/>
                </a:lnSpc>
                <a:spcBef>
                  <a:spcPct val="0"/>
                </a:spcBef>
              </a:pPr>
              <a:r>
                <a:rPr lang="en-US" sz="3823">
                  <a:solidFill>
                    <a:srgbClr val="FFFFFF"/>
                  </a:solidFill>
                  <a:latin typeface="Canva Sans Bold"/>
                </a:rPr>
                <a:t>GROUP RESPONSE</a:t>
              </a:r>
            </a:p>
          </p:txBody>
        </p:sp>
      </p:grpSp>
      <p:grpSp>
        <p:nvGrpSpPr>
          <p:cNvPr id="6" name="Group 6"/>
          <p:cNvGrpSpPr/>
          <p:nvPr/>
        </p:nvGrpSpPr>
        <p:grpSpPr>
          <a:xfrm>
            <a:off x="0" y="3465826"/>
            <a:ext cx="18288000" cy="6430101"/>
            <a:chOff x="0" y="0"/>
            <a:chExt cx="4816593" cy="1693525"/>
          </a:xfrm>
        </p:grpSpPr>
        <p:sp>
          <p:nvSpPr>
            <p:cNvPr id="7" name="Freeform 7"/>
            <p:cNvSpPr/>
            <p:nvPr/>
          </p:nvSpPr>
          <p:spPr>
            <a:xfrm>
              <a:off x="0" y="0"/>
              <a:ext cx="4816592" cy="1693525"/>
            </a:xfrm>
            <a:custGeom>
              <a:avLst/>
              <a:gdLst/>
              <a:ahLst/>
              <a:cxnLst/>
              <a:rect l="l" t="t" r="r" b="b"/>
              <a:pathLst>
                <a:path w="4816592" h="1693525">
                  <a:moveTo>
                    <a:pt x="0" y="0"/>
                  </a:moveTo>
                  <a:lnTo>
                    <a:pt x="4816592" y="0"/>
                  </a:lnTo>
                  <a:lnTo>
                    <a:pt x="4816592" y="1693525"/>
                  </a:lnTo>
                  <a:lnTo>
                    <a:pt x="0" y="1693525"/>
                  </a:lnTo>
                  <a:close/>
                </a:path>
              </a:pathLst>
            </a:custGeom>
            <a:solidFill>
              <a:srgbClr val="5A78B8"/>
            </a:solidFill>
          </p:spPr>
          <p:txBody>
            <a:bodyPr/>
            <a:lstStyle/>
            <a:p>
              <a:endParaRPr lang="en-AU"/>
            </a:p>
          </p:txBody>
        </p:sp>
        <p:sp>
          <p:nvSpPr>
            <p:cNvPr id="8" name="TextBox 8"/>
            <p:cNvSpPr txBox="1"/>
            <p:nvPr/>
          </p:nvSpPr>
          <p:spPr>
            <a:xfrm>
              <a:off x="0" y="-47625"/>
              <a:ext cx="4816593" cy="1741150"/>
            </a:xfrm>
            <a:prstGeom prst="rect">
              <a:avLst/>
            </a:prstGeom>
          </p:spPr>
          <p:txBody>
            <a:bodyPr lIns="50800" tIns="50800" rIns="50800" bIns="50800" rtlCol="0" anchor="ctr"/>
            <a:lstStyle/>
            <a:p>
              <a:pPr algn="ctr">
                <a:lnSpc>
                  <a:spcPts val="3492"/>
                </a:lnSpc>
              </a:pPr>
              <a:endParaRPr/>
            </a:p>
          </p:txBody>
        </p:sp>
      </p:grpSp>
      <p:sp>
        <p:nvSpPr>
          <p:cNvPr id="9" name="TextBox 9"/>
          <p:cNvSpPr txBox="1"/>
          <p:nvPr/>
        </p:nvSpPr>
        <p:spPr>
          <a:xfrm>
            <a:off x="780904" y="3930896"/>
            <a:ext cx="11610057" cy="5048627"/>
          </a:xfrm>
          <a:prstGeom prst="rect">
            <a:avLst/>
          </a:prstGeom>
        </p:spPr>
        <p:txBody>
          <a:bodyPr lIns="0" tIns="0" rIns="0" bIns="0" rtlCol="0" anchor="t">
            <a:spAutoFit/>
          </a:bodyPr>
          <a:lstStyle/>
          <a:p>
            <a:pPr algn="l">
              <a:lnSpc>
                <a:spcPts val="5715"/>
              </a:lnSpc>
            </a:pPr>
            <a:r>
              <a:rPr lang="en-US" sz="4082">
                <a:solidFill>
                  <a:srgbClr val="FEFEFE"/>
                </a:solidFill>
                <a:latin typeface="Canva Sans Bold"/>
              </a:rPr>
              <a:t>After ROUND 3 - the table scribe works with the group to complete the </a:t>
            </a:r>
            <a:r>
              <a:rPr lang="en-US" sz="4082" u="sng">
                <a:solidFill>
                  <a:srgbClr val="FEFEFE"/>
                </a:solidFill>
                <a:latin typeface="Canva Sans Bold"/>
              </a:rPr>
              <a:t>Small Group Conversation Summary</a:t>
            </a:r>
            <a:r>
              <a:rPr lang="en-US" sz="4082">
                <a:solidFill>
                  <a:srgbClr val="FEFEFE"/>
                </a:solidFill>
                <a:latin typeface="Canva Sans Bold"/>
              </a:rPr>
              <a:t> report. </a:t>
            </a:r>
          </a:p>
          <a:p>
            <a:pPr algn="ctr">
              <a:lnSpc>
                <a:spcPts val="5715"/>
              </a:lnSpc>
            </a:pPr>
            <a:endParaRPr lang="en-US" sz="4082">
              <a:solidFill>
                <a:srgbClr val="FEFEFE"/>
              </a:solidFill>
              <a:latin typeface="Canva Sans Bold"/>
            </a:endParaRPr>
          </a:p>
          <a:p>
            <a:pPr algn="l">
              <a:lnSpc>
                <a:spcPts val="5715"/>
              </a:lnSpc>
            </a:pPr>
            <a:r>
              <a:rPr lang="en-US" sz="4082">
                <a:solidFill>
                  <a:srgbClr val="FEFEFE"/>
                </a:solidFill>
                <a:latin typeface="Canva Sans Bold"/>
              </a:rPr>
              <a:t>Each small group is invited to share - in 1 minute - the fruits of the small group conversation. </a:t>
            </a:r>
          </a:p>
        </p:txBody>
      </p:sp>
      <p:sp>
        <p:nvSpPr>
          <p:cNvPr id="10" name="Freeform 10"/>
          <p:cNvSpPr/>
          <p:nvPr/>
        </p:nvSpPr>
        <p:spPr>
          <a:xfrm>
            <a:off x="12083817" y="1113091"/>
            <a:ext cx="6045682" cy="8570294"/>
          </a:xfrm>
          <a:custGeom>
            <a:avLst/>
            <a:gdLst/>
            <a:ahLst/>
            <a:cxnLst/>
            <a:rect l="l" t="t" r="r" b="b"/>
            <a:pathLst>
              <a:path w="6045682" h="8570294">
                <a:moveTo>
                  <a:pt x="0" y="0"/>
                </a:moveTo>
                <a:lnTo>
                  <a:pt x="6045682" y="0"/>
                </a:lnTo>
                <a:lnTo>
                  <a:pt x="6045682" y="8570294"/>
                </a:lnTo>
                <a:lnTo>
                  <a:pt x="0" y="8570294"/>
                </a:lnTo>
                <a:lnTo>
                  <a:pt x="0" y="0"/>
                </a:lnTo>
                <a:close/>
              </a:path>
            </a:pathLst>
          </a:custGeom>
          <a:blipFill>
            <a:blip r:embed="rId4"/>
            <a:stretch>
              <a:fillRect t="-197"/>
            </a:stretch>
          </a:blipFill>
        </p:spPr>
        <p:txBody>
          <a:bodyPr/>
          <a:lstStyle/>
          <a:p>
            <a:endParaRPr lang="en-AU"/>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4E37431-20F0-4DD6-84A9-ED2B644943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AE98B72-66C6-4AB4-AF0D-BA830DE863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957773" y="958920"/>
            <a:ext cx="10287000" cy="836916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07EAFC6-733F-403D-BB4D-05A3A2874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89809" y="592809"/>
            <a:ext cx="9519314" cy="836412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7A36730-4CB0-4F61-AD11-A44C976583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93361" y="4228451"/>
            <a:ext cx="3752969" cy="836412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69C79E1-F916-4929-A4F3-DE763D4BFA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7503" y="1279190"/>
            <a:ext cx="10287002" cy="7728618"/>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767334AB-16BD-4EC7-8C6B-4B51716009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228130" y="1692746"/>
            <a:ext cx="6477455" cy="6477455"/>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2"/>
          <p:cNvSpPr txBox="1"/>
          <p:nvPr/>
        </p:nvSpPr>
        <p:spPr>
          <a:xfrm>
            <a:off x="654178" y="2400300"/>
            <a:ext cx="6895689" cy="4858016"/>
          </a:xfrm>
          <a:prstGeom prst="rect">
            <a:avLst/>
          </a:prstGeom>
        </p:spPr>
        <p:txBody>
          <a:bodyPr vert="horz" lIns="91440" tIns="45720" rIns="91440" bIns="45720" rtlCol="0" anchor="b">
            <a:normAutofit lnSpcReduction="10000"/>
          </a:bodyPr>
          <a:lstStyle/>
          <a:p>
            <a:pPr algn="ctr">
              <a:lnSpc>
                <a:spcPct val="90000"/>
              </a:lnSpc>
              <a:spcBef>
                <a:spcPct val="0"/>
              </a:spcBef>
              <a:spcAft>
                <a:spcPts val="600"/>
              </a:spcAft>
            </a:pPr>
            <a:r>
              <a:rPr lang="en-US" sz="8800" kern="1200" dirty="0">
                <a:solidFill>
                  <a:srgbClr val="FFFFFF"/>
                </a:solidFill>
                <a:latin typeface="+mj-lt"/>
                <a:ea typeface="+mj-ea"/>
                <a:cs typeface="+mj-cs"/>
              </a:rPr>
              <a:t>Prepare your small group Summary Report</a:t>
            </a:r>
          </a:p>
        </p:txBody>
      </p:sp>
      <p:pic>
        <p:nvPicPr>
          <p:cNvPr id="3" name="Online Media 2" title="10 MINUTE TIMER - COUNTDOWN TIMER (MINIMAL)">
            <a:hlinkClick r:id="" action="ppaction://media"/>
            <a:extLst>
              <a:ext uri="{FF2B5EF4-FFF2-40B4-BE49-F238E27FC236}">
                <a16:creationId xmlns:a16="http://schemas.microsoft.com/office/drawing/2014/main" id="{F8636B8A-B100-8160-61B3-ABFF915F9A76}"/>
              </a:ext>
            </a:extLst>
          </p:cNvPr>
          <p:cNvPicPr>
            <a:picLocks noRot="1" noChangeAspect="1"/>
          </p:cNvPicPr>
          <p:nvPr>
            <a:videoFile r:link="rId1"/>
          </p:nvPr>
        </p:nvPicPr>
        <p:blipFill>
          <a:blip r:embed="rId4"/>
          <a:stretch>
            <a:fillRect/>
          </a:stretch>
        </p:blipFill>
        <p:spPr>
          <a:xfrm>
            <a:off x="8811101" y="2400300"/>
            <a:ext cx="9036106" cy="5105400"/>
          </a:xfrm>
          <a:prstGeom prst="rect">
            <a:avLst/>
          </a:prstGeom>
        </p:spPr>
      </p:pic>
    </p:spTree>
    <p:extLst>
      <p:ext uri="{BB962C8B-B14F-4D97-AF65-F5344CB8AC3E}">
        <p14:creationId xmlns:p14="http://schemas.microsoft.com/office/powerpoint/2010/main" val="858181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28700" y="1028700"/>
            <a:ext cx="7285800" cy="1616506"/>
            <a:chOff x="0" y="0"/>
            <a:chExt cx="9714400" cy="2155341"/>
          </a:xfrm>
        </p:grpSpPr>
        <p:sp>
          <p:nvSpPr>
            <p:cNvPr id="3" name="Freeform 3"/>
            <p:cNvSpPr/>
            <p:nvPr/>
          </p:nvSpPr>
          <p:spPr>
            <a:xfrm>
              <a:off x="0" y="0"/>
              <a:ext cx="9714400" cy="2155341"/>
            </a:xfrm>
            <a:custGeom>
              <a:avLst/>
              <a:gdLst/>
              <a:ahLst/>
              <a:cxnLst/>
              <a:rect l="l" t="t" r="r" b="b"/>
              <a:pathLst>
                <a:path w="9714400" h="2155341">
                  <a:moveTo>
                    <a:pt x="0" y="0"/>
                  </a:moveTo>
                  <a:lnTo>
                    <a:pt x="9714400" y="0"/>
                  </a:lnTo>
                  <a:lnTo>
                    <a:pt x="9714400" y="2155341"/>
                  </a:lnTo>
                  <a:lnTo>
                    <a:pt x="0" y="2155341"/>
                  </a:lnTo>
                  <a:lnTo>
                    <a:pt x="0" y="0"/>
                  </a:lnTo>
                  <a:close/>
                </a:path>
              </a:pathLst>
            </a:custGeom>
            <a:blipFill>
              <a:blip r:embed="rId2">
                <a:extLst>
                  <a:ext uri="{96DAC541-7B7A-43D3-8B79-37D633B846F1}">
                    <asvg:svgBlip xmlns:asvg="http://schemas.microsoft.com/office/drawing/2016/SVG/main" r:embed="rId3"/>
                  </a:ext>
                </a:extLst>
              </a:blip>
              <a:stretch>
                <a:fillRect b="-312965"/>
              </a:stretch>
            </a:blipFill>
          </p:spPr>
          <p:txBody>
            <a:bodyPr/>
            <a:lstStyle/>
            <a:p>
              <a:endParaRPr lang="en-AU"/>
            </a:p>
          </p:txBody>
        </p:sp>
        <p:sp>
          <p:nvSpPr>
            <p:cNvPr id="4" name="TextBox 4"/>
            <p:cNvSpPr txBox="1"/>
            <p:nvPr/>
          </p:nvSpPr>
          <p:spPr>
            <a:xfrm>
              <a:off x="222040" y="162799"/>
              <a:ext cx="1617530" cy="1756674"/>
            </a:xfrm>
            <a:prstGeom prst="rect">
              <a:avLst/>
            </a:prstGeom>
          </p:spPr>
          <p:txBody>
            <a:bodyPr lIns="0" tIns="0" rIns="0" bIns="0" rtlCol="0" anchor="t">
              <a:spAutoFit/>
            </a:bodyPr>
            <a:lstStyle/>
            <a:p>
              <a:pPr algn="ctr">
                <a:lnSpc>
                  <a:spcPts val="5352"/>
                </a:lnSpc>
              </a:pPr>
              <a:r>
                <a:rPr lang="en-US" sz="3823">
                  <a:solidFill>
                    <a:srgbClr val="FFFFFF"/>
                  </a:solidFill>
                  <a:latin typeface="Canva Sans Bold"/>
                </a:rPr>
                <a:t>Step </a:t>
              </a:r>
            </a:p>
            <a:p>
              <a:pPr algn="ctr">
                <a:lnSpc>
                  <a:spcPts val="5352"/>
                </a:lnSpc>
              </a:pPr>
              <a:r>
                <a:rPr lang="en-US" sz="3823">
                  <a:solidFill>
                    <a:srgbClr val="FFFFFF"/>
                  </a:solidFill>
                  <a:latin typeface="Canva Sans Bold"/>
                </a:rPr>
                <a:t>5</a:t>
              </a:r>
            </a:p>
          </p:txBody>
        </p:sp>
        <p:sp>
          <p:nvSpPr>
            <p:cNvPr id="5" name="TextBox 5"/>
            <p:cNvSpPr txBox="1"/>
            <p:nvPr/>
          </p:nvSpPr>
          <p:spPr>
            <a:xfrm>
              <a:off x="2561122" y="505817"/>
              <a:ext cx="6629984" cy="851695"/>
            </a:xfrm>
            <a:prstGeom prst="rect">
              <a:avLst/>
            </a:prstGeom>
          </p:spPr>
          <p:txBody>
            <a:bodyPr lIns="0" tIns="0" rIns="0" bIns="0" rtlCol="0" anchor="t">
              <a:spAutoFit/>
            </a:bodyPr>
            <a:lstStyle/>
            <a:p>
              <a:pPr algn="ctr">
                <a:lnSpc>
                  <a:spcPts val="5352"/>
                </a:lnSpc>
                <a:spcBef>
                  <a:spcPct val="0"/>
                </a:spcBef>
              </a:pPr>
              <a:r>
                <a:rPr lang="en-US" sz="3823">
                  <a:solidFill>
                    <a:srgbClr val="FFFFFF"/>
                  </a:solidFill>
                  <a:latin typeface="Canva Sans Bold"/>
                </a:rPr>
                <a:t>PRAY AND RESPOND</a:t>
              </a:r>
            </a:p>
          </p:txBody>
        </p:sp>
      </p:grpSp>
      <p:sp>
        <p:nvSpPr>
          <p:cNvPr id="6" name="TextBox 6"/>
          <p:cNvSpPr txBox="1"/>
          <p:nvPr/>
        </p:nvSpPr>
        <p:spPr>
          <a:xfrm>
            <a:off x="354042" y="2718243"/>
            <a:ext cx="11682270" cy="7779880"/>
          </a:xfrm>
          <a:prstGeom prst="rect">
            <a:avLst/>
          </a:prstGeom>
        </p:spPr>
        <p:txBody>
          <a:bodyPr lIns="0" tIns="0" rIns="0" bIns="0" rtlCol="0" anchor="t">
            <a:spAutoFit/>
          </a:bodyPr>
          <a:lstStyle/>
          <a:p>
            <a:pPr algn="ctr">
              <a:lnSpc>
                <a:spcPts val="4666"/>
              </a:lnSpc>
            </a:pPr>
            <a:r>
              <a:rPr lang="en-US" sz="3333">
                <a:solidFill>
                  <a:srgbClr val="004AAD"/>
                </a:solidFill>
                <a:latin typeface="Canva Sans Bold"/>
              </a:rPr>
              <a:t>Creator God, we thank you for the encounter with one another today. </a:t>
            </a:r>
          </a:p>
          <a:p>
            <a:pPr algn="ctr">
              <a:lnSpc>
                <a:spcPts val="4666"/>
              </a:lnSpc>
            </a:pPr>
            <a:r>
              <a:rPr lang="en-US" sz="3333">
                <a:solidFill>
                  <a:srgbClr val="004AAD"/>
                </a:solidFill>
                <a:latin typeface="Canva Sans Bold"/>
              </a:rPr>
              <a:t> We know that where two or three are gathered, </a:t>
            </a:r>
          </a:p>
          <a:p>
            <a:pPr algn="ctr">
              <a:lnSpc>
                <a:spcPts val="4666"/>
              </a:lnSpc>
            </a:pPr>
            <a:r>
              <a:rPr lang="en-US" sz="3333">
                <a:solidFill>
                  <a:srgbClr val="004AAD"/>
                </a:solidFill>
                <a:latin typeface="Canva Sans Bold"/>
              </a:rPr>
              <a:t>you are in our midst.</a:t>
            </a:r>
          </a:p>
          <a:p>
            <a:pPr algn="ctr">
              <a:lnSpc>
                <a:spcPts val="4666"/>
              </a:lnSpc>
            </a:pPr>
            <a:r>
              <a:rPr lang="en-US" sz="3333">
                <a:solidFill>
                  <a:srgbClr val="004AAD"/>
                </a:solidFill>
                <a:latin typeface="Canva Sans Bold"/>
              </a:rPr>
              <a:t>Thank you for being with us and for the courage to speak boldly and with passion, and the humility to listen with open hearts.</a:t>
            </a:r>
          </a:p>
          <a:p>
            <a:pPr algn="ctr">
              <a:lnSpc>
                <a:spcPts val="4666"/>
              </a:lnSpc>
            </a:pPr>
            <a:r>
              <a:rPr lang="en-US" sz="3333">
                <a:solidFill>
                  <a:srgbClr val="004AAD"/>
                </a:solidFill>
                <a:latin typeface="Canva Sans Bold"/>
              </a:rPr>
              <a:t>We ask you to continue to walk with us as we discover the pathway toward the future for the People of God on the Northern Beaches and the future that You are calling us to.</a:t>
            </a:r>
          </a:p>
          <a:p>
            <a:pPr algn="ctr">
              <a:lnSpc>
                <a:spcPts val="1726"/>
              </a:lnSpc>
            </a:pPr>
            <a:endParaRPr lang="en-US" sz="3333">
              <a:solidFill>
                <a:srgbClr val="004AAD"/>
              </a:solidFill>
              <a:latin typeface="Canva Sans Bold"/>
            </a:endParaRPr>
          </a:p>
          <a:p>
            <a:pPr algn="ctr">
              <a:lnSpc>
                <a:spcPts val="4666"/>
              </a:lnSpc>
            </a:pPr>
            <a:r>
              <a:rPr lang="en-US" sz="3333">
                <a:solidFill>
                  <a:srgbClr val="004AAD"/>
                </a:solidFill>
                <a:latin typeface="Canva Sans Bold"/>
              </a:rPr>
              <a:t>Amen.</a:t>
            </a:r>
          </a:p>
          <a:p>
            <a:pPr algn="ctr">
              <a:lnSpc>
                <a:spcPts val="3889"/>
              </a:lnSpc>
            </a:pPr>
            <a:endParaRPr lang="en-US" sz="3333">
              <a:solidFill>
                <a:srgbClr val="004AAD"/>
              </a:solidFill>
              <a:latin typeface="Canva Sans Bold"/>
            </a:endParaRPr>
          </a:p>
        </p:txBody>
      </p:sp>
      <p:sp>
        <p:nvSpPr>
          <p:cNvPr id="7" name="Freeform 7"/>
          <p:cNvSpPr/>
          <p:nvPr/>
        </p:nvSpPr>
        <p:spPr>
          <a:xfrm>
            <a:off x="12195689" y="29917"/>
            <a:ext cx="6976844" cy="10468205"/>
          </a:xfrm>
          <a:custGeom>
            <a:avLst/>
            <a:gdLst/>
            <a:ahLst/>
            <a:cxnLst/>
            <a:rect l="l" t="t" r="r" b="b"/>
            <a:pathLst>
              <a:path w="6976844" h="10468205">
                <a:moveTo>
                  <a:pt x="0" y="0"/>
                </a:moveTo>
                <a:lnTo>
                  <a:pt x="6976844" y="0"/>
                </a:lnTo>
                <a:lnTo>
                  <a:pt x="6976844" y="10468205"/>
                </a:lnTo>
                <a:lnTo>
                  <a:pt x="0" y="10468205"/>
                </a:lnTo>
                <a:lnTo>
                  <a:pt x="0" y="0"/>
                </a:lnTo>
                <a:close/>
              </a:path>
            </a:pathLst>
          </a:custGeom>
          <a:blipFill>
            <a:blip r:embed="rId4"/>
            <a:stretch>
              <a:fillRect l="-14883" t="-2751" r="-1029" b="-253"/>
            </a:stretch>
          </a:blipFill>
        </p:spPr>
        <p:txBody>
          <a:bodyPr/>
          <a:lstStyle/>
          <a:p>
            <a:endParaRPr lang="en-AU"/>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6A23261-A5ED-810C-9D9B-9B2FE96D99EB}"/>
              </a:ext>
            </a:extLst>
          </p:cNvPr>
          <p:cNvPicPr>
            <a:picLocks noChangeAspect="1"/>
          </p:cNvPicPr>
          <p:nvPr/>
        </p:nvPicPr>
        <p:blipFill>
          <a:blip r:embed="rId2"/>
          <a:stretch>
            <a:fillRect/>
          </a:stretch>
        </p:blipFill>
        <p:spPr>
          <a:xfrm>
            <a:off x="6781800" y="1228749"/>
            <a:ext cx="4953000" cy="2290297"/>
          </a:xfrm>
          <a:prstGeom prst="rect">
            <a:avLst/>
          </a:prstGeom>
        </p:spPr>
      </p:pic>
      <p:graphicFrame>
        <p:nvGraphicFramePr>
          <p:cNvPr id="5" name="TextBox 1">
            <a:extLst>
              <a:ext uri="{FF2B5EF4-FFF2-40B4-BE49-F238E27FC236}">
                <a16:creationId xmlns:a16="http://schemas.microsoft.com/office/drawing/2014/main" id="{243E4B52-702E-634A-527B-88A5D7D6AE75}"/>
              </a:ext>
            </a:extLst>
          </p:cNvPr>
          <p:cNvGraphicFramePr/>
          <p:nvPr>
            <p:extLst>
              <p:ext uri="{D42A27DB-BD31-4B8C-83A1-F6EECF244321}">
                <p14:modId xmlns:p14="http://schemas.microsoft.com/office/powerpoint/2010/main" val="1561852742"/>
              </p:ext>
            </p:extLst>
          </p:nvPr>
        </p:nvGraphicFramePr>
        <p:xfrm>
          <a:off x="1600200" y="4305300"/>
          <a:ext cx="15849600" cy="4267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402630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999926" y="-3999282"/>
            <a:ext cx="10287000" cy="18286850"/>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66" y="0"/>
            <a:ext cx="13606268" cy="10286358"/>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474237" y="-2528760"/>
            <a:ext cx="7341846" cy="18290319"/>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1EEE7811-C9AC-6026-E5CE-1B37B10511C4}"/>
              </a:ext>
            </a:extLst>
          </p:cNvPr>
          <p:cNvPicPr>
            <a:picLocks noChangeAspect="1"/>
          </p:cNvPicPr>
          <p:nvPr/>
        </p:nvPicPr>
        <p:blipFill>
          <a:blip r:embed="rId2"/>
          <a:stretch>
            <a:fillRect/>
          </a:stretch>
        </p:blipFill>
        <p:spPr>
          <a:xfrm>
            <a:off x="1251154" y="685800"/>
            <a:ext cx="15785691" cy="8915400"/>
          </a:xfrm>
          <a:prstGeom prst="rect">
            <a:avLst/>
          </a:prstGeom>
        </p:spPr>
      </p:pic>
    </p:spTree>
    <p:extLst>
      <p:ext uri="{BB962C8B-B14F-4D97-AF65-F5344CB8AC3E}">
        <p14:creationId xmlns:p14="http://schemas.microsoft.com/office/powerpoint/2010/main" val="10938441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999926" y="-3999282"/>
            <a:ext cx="10287000" cy="18286850"/>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66" y="0"/>
            <a:ext cx="13606268" cy="10286358"/>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474237" y="-2528760"/>
            <a:ext cx="7341846" cy="18290319"/>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Online Media 3" title="5 MINUTE TIMER - COUNTDOWN TIMER (MINIMAL)">
            <a:hlinkClick r:id="" action="ppaction://media"/>
            <a:extLst>
              <a:ext uri="{FF2B5EF4-FFF2-40B4-BE49-F238E27FC236}">
                <a16:creationId xmlns:a16="http://schemas.microsoft.com/office/drawing/2014/main" id="{F4F4E1E2-133D-95C5-9ED4-E17A1975A320}"/>
              </a:ext>
            </a:extLst>
          </p:cNvPr>
          <p:cNvPicPr>
            <a:picLocks noRot="1" noChangeAspect="1"/>
          </p:cNvPicPr>
          <p:nvPr>
            <a:videoFile r:link="rId1"/>
          </p:nvPr>
        </p:nvPicPr>
        <p:blipFill>
          <a:blip r:embed="rId3"/>
          <a:stretch>
            <a:fillRect/>
          </a:stretch>
        </p:blipFill>
        <p:spPr>
          <a:xfrm>
            <a:off x="1254265" y="685800"/>
            <a:ext cx="15779469" cy="8915400"/>
          </a:xfrm>
          <a:prstGeom prst="rect">
            <a:avLst/>
          </a:prstGeom>
        </p:spPr>
      </p:pic>
    </p:spTree>
    <p:extLst>
      <p:ext uri="{BB962C8B-B14F-4D97-AF65-F5344CB8AC3E}">
        <p14:creationId xmlns:p14="http://schemas.microsoft.com/office/powerpoint/2010/main" val="3380898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999926" y="-3999282"/>
            <a:ext cx="10287000" cy="18286850"/>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66" y="0"/>
            <a:ext cx="13606268" cy="10286358"/>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474237" y="-2528760"/>
            <a:ext cx="7341846" cy="18290319"/>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Online Media 1" title="3 Minute Countdown timer (Minimal)">
            <a:hlinkClick r:id="" action="ppaction://media"/>
            <a:extLst>
              <a:ext uri="{FF2B5EF4-FFF2-40B4-BE49-F238E27FC236}">
                <a16:creationId xmlns:a16="http://schemas.microsoft.com/office/drawing/2014/main" id="{FA78505B-205C-ABD8-9B37-817D8486624B}"/>
              </a:ext>
            </a:extLst>
          </p:cNvPr>
          <p:cNvPicPr>
            <a:picLocks noRot="1" noChangeAspect="1"/>
          </p:cNvPicPr>
          <p:nvPr>
            <a:videoFile r:link="rId1"/>
          </p:nvPr>
        </p:nvPicPr>
        <p:blipFill>
          <a:blip r:embed="rId3"/>
          <a:stretch>
            <a:fillRect/>
          </a:stretch>
        </p:blipFill>
        <p:spPr>
          <a:xfrm>
            <a:off x="1254265" y="685800"/>
            <a:ext cx="15779469" cy="8915400"/>
          </a:xfrm>
          <a:prstGeom prst="rect">
            <a:avLst/>
          </a:prstGeom>
        </p:spPr>
      </p:pic>
    </p:spTree>
    <p:extLst>
      <p:ext uri="{BB962C8B-B14F-4D97-AF65-F5344CB8AC3E}">
        <p14:creationId xmlns:p14="http://schemas.microsoft.com/office/powerpoint/2010/main" val="180312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984</TotalTime>
  <Words>2157</Words>
  <Application>Microsoft Office PowerPoint</Application>
  <PresentationFormat>Custom</PresentationFormat>
  <Paragraphs>210</Paragraphs>
  <Slides>45</Slides>
  <Notes>8</Notes>
  <HiddenSlides>0</HiddenSlides>
  <MMClips>12</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45</vt:i4>
      </vt:variant>
    </vt:vector>
  </HeadingPairs>
  <TitlesOfParts>
    <vt:vector size="61" baseType="lpstr">
      <vt:lpstr>Canva Sans Bold</vt:lpstr>
      <vt:lpstr>Hatton</vt:lpstr>
      <vt:lpstr>Libre Franklin Bold</vt:lpstr>
      <vt:lpstr>Times New Roman Bold</vt:lpstr>
      <vt:lpstr>HK Grotesk Light</vt:lpstr>
      <vt:lpstr>Abadi</vt:lpstr>
      <vt:lpstr>Canva Sans</vt:lpstr>
      <vt:lpstr>Segoe UI</vt:lpstr>
      <vt:lpstr>Hatton Bold</vt:lpstr>
      <vt:lpstr>Calibri</vt:lpstr>
      <vt:lpstr>Arial</vt:lpstr>
      <vt:lpstr>Aptos Black</vt:lpstr>
      <vt:lpstr>Aptos</vt:lpstr>
      <vt:lpstr>Canva Sans Bold Italics</vt:lpstr>
      <vt:lpstr>Afield</vt:lpstr>
      <vt:lpstr>Office Theme</vt:lpstr>
      <vt:lpstr>These slides have been prepared as a guide, to assist communities in leading their Consultation Forum/s  Please adjust and amend to suit your context.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FINAL CONSULTATION FACILITATORS</dc:title>
  <dc:creator>Patti Beattie</dc:creator>
  <cp:lastModifiedBy>Patti Beattie</cp:lastModifiedBy>
  <cp:revision>15</cp:revision>
  <dcterms:created xsi:type="dcterms:W3CDTF">2006-08-16T00:00:00Z</dcterms:created>
  <dcterms:modified xsi:type="dcterms:W3CDTF">2024-05-27T03:27:36Z</dcterms:modified>
  <dc:identifier>DAGFvHt0NR0</dc:identifier>
</cp:coreProperties>
</file>